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21" name="Shape 221"/>
          <p:cNvSpPr/>
          <p:nvPr>
            <p:ph type="sldImg"/>
          </p:nvPr>
        </p:nvSpPr>
        <p:spPr>
          <a:xfrm>
            <a:off x="1143000" y="685800"/>
            <a:ext cx="4572000" cy="3429000"/>
          </a:xfrm>
          <a:prstGeom prst="rect">
            <a:avLst/>
          </a:prstGeom>
        </p:spPr>
        <p:txBody>
          <a:bodyPr/>
          <a:lstStyle/>
          <a:p>
            <a:pPr/>
          </a:p>
        </p:txBody>
      </p:sp>
      <p:sp>
        <p:nvSpPr>
          <p:cNvPr id="222" name="Shape 22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17" name="Title Text"/>
          <p:cNvSpPr txBox="1"/>
          <p:nvPr>
            <p:ph type="title"/>
          </p:nvPr>
        </p:nvSpPr>
        <p:spPr>
          <a:xfrm>
            <a:off x="1270000" y="1638300"/>
            <a:ext cx="10464800" cy="3302000"/>
          </a:xfrm>
          <a:prstGeom prst="rect">
            <a:avLst/>
          </a:prstGeom>
        </p:spPr>
        <p:txBody>
          <a:bodyPr anchor="b"/>
          <a:lstStyle/>
          <a:p>
            <a:pPr/>
            <a:r>
              <a:t>Title Text</a:t>
            </a:r>
          </a:p>
        </p:txBody>
      </p:sp>
      <p:sp>
        <p:nvSpPr>
          <p:cNvPr id="118"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19" name="Rectangle"/>
          <p:cNvSpPr/>
          <p:nvPr/>
        </p:nvSpPr>
        <p:spPr>
          <a:xfrm>
            <a:off x="-9501" y="8892425"/>
            <a:ext cx="13023802" cy="927101"/>
          </a:xfrm>
          <a:prstGeom prst="rect">
            <a:avLst/>
          </a:prstGeom>
          <a:solidFill>
            <a:srgbClr val="D6D5D5"/>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20" name="UT Southwestern…"/>
          <p:cNvSpPr txBox="1"/>
          <p:nvPr/>
        </p:nvSpPr>
        <p:spPr>
          <a:xfrm>
            <a:off x="8524104" y="8831455"/>
            <a:ext cx="4457602"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b="0" sz="3000">
                <a:solidFill>
                  <a:schemeClr val="accent1">
                    <a:hueOff val="114395"/>
                    <a:lumOff val="-24975"/>
                  </a:schemeClr>
                </a:solidFill>
                <a:latin typeface="Arial Black"/>
                <a:ea typeface="Arial Black"/>
                <a:cs typeface="Arial Black"/>
                <a:sym typeface="Arial Black"/>
              </a:defRPr>
            </a:pPr>
            <a:r>
              <a:t>UT Southwestern</a:t>
            </a:r>
          </a:p>
          <a:p>
            <a:pPr algn="r">
              <a:defRPr b="0" sz="1600">
                <a:solidFill>
                  <a:srgbClr val="5E5E5E"/>
                </a:solidFill>
                <a:latin typeface="Arial Black"/>
                <a:ea typeface="Arial Black"/>
                <a:cs typeface="Arial Black"/>
                <a:sym typeface="Arial Black"/>
              </a:defRPr>
            </a:pPr>
            <a:r>
              <a:t>Lyda Hill Department of Bioinformatics</a:t>
            </a:r>
          </a:p>
        </p:txBody>
      </p:sp>
      <p:sp>
        <p:nvSpPr>
          <p:cNvPr id="121"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Rectangle"/>
          <p:cNvSpPr/>
          <p:nvPr/>
        </p:nvSpPr>
        <p:spPr>
          <a:xfrm>
            <a:off x="-9501" y="8892425"/>
            <a:ext cx="13023802" cy="927101"/>
          </a:xfrm>
          <a:prstGeom prst="rect">
            <a:avLst/>
          </a:prstGeom>
          <a:solidFill>
            <a:srgbClr val="D6D5D5"/>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29" name="UT Southwestern…"/>
          <p:cNvSpPr txBox="1"/>
          <p:nvPr/>
        </p:nvSpPr>
        <p:spPr>
          <a:xfrm>
            <a:off x="8524104" y="8831455"/>
            <a:ext cx="4457602"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b="0" sz="3000">
                <a:solidFill>
                  <a:schemeClr val="accent1">
                    <a:hueOff val="114395"/>
                    <a:lumOff val="-24975"/>
                  </a:schemeClr>
                </a:solidFill>
                <a:latin typeface="Arial Black"/>
                <a:ea typeface="Arial Black"/>
                <a:cs typeface="Arial Black"/>
                <a:sym typeface="Arial Black"/>
              </a:defRPr>
            </a:pPr>
            <a:r>
              <a:t>UT Southwestern</a:t>
            </a:r>
          </a:p>
          <a:p>
            <a:pPr algn="r">
              <a:defRPr b="0" sz="1600">
                <a:solidFill>
                  <a:srgbClr val="5E5E5E"/>
                </a:solidFill>
                <a:latin typeface="Arial Black"/>
                <a:ea typeface="Arial Black"/>
                <a:cs typeface="Arial Black"/>
                <a:sym typeface="Arial Black"/>
              </a:defRPr>
            </a:pPr>
            <a:r>
              <a:t>Lyda Hill Department of Bioinformatics</a:t>
            </a:r>
          </a:p>
        </p:txBody>
      </p:sp>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7" name="Title Text"/>
          <p:cNvSpPr txBox="1"/>
          <p:nvPr>
            <p:ph type="title"/>
          </p:nvPr>
        </p:nvSpPr>
        <p:spPr>
          <a:prstGeom prst="rect">
            <a:avLst/>
          </a:prstGeom>
        </p:spPr>
        <p:txBody>
          <a:bodyPr/>
          <a:lstStyle/>
          <a:p>
            <a:pPr/>
            <a:r>
              <a:t>Title Text</a:t>
            </a:r>
          </a:p>
        </p:txBody>
      </p:sp>
      <p:sp>
        <p:nvSpPr>
          <p:cNvPr id="13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9" name="Rectangle"/>
          <p:cNvSpPr/>
          <p:nvPr/>
        </p:nvSpPr>
        <p:spPr>
          <a:xfrm>
            <a:off x="-9501" y="8892425"/>
            <a:ext cx="13023802" cy="927101"/>
          </a:xfrm>
          <a:prstGeom prst="rect">
            <a:avLst/>
          </a:prstGeom>
          <a:solidFill>
            <a:srgbClr val="D6D5D5"/>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40" name="UT Southwestern…"/>
          <p:cNvSpPr txBox="1"/>
          <p:nvPr/>
        </p:nvSpPr>
        <p:spPr>
          <a:xfrm>
            <a:off x="8524104" y="8831455"/>
            <a:ext cx="4457602"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b="0" sz="3000">
                <a:solidFill>
                  <a:schemeClr val="accent1">
                    <a:hueOff val="114395"/>
                    <a:lumOff val="-24975"/>
                  </a:schemeClr>
                </a:solidFill>
                <a:latin typeface="Arial Black"/>
                <a:ea typeface="Arial Black"/>
                <a:cs typeface="Arial Black"/>
                <a:sym typeface="Arial Black"/>
              </a:defRPr>
            </a:pPr>
            <a:r>
              <a:t>UT Southwestern</a:t>
            </a:r>
          </a:p>
          <a:p>
            <a:pPr algn="r">
              <a:defRPr b="0" sz="1600">
                <a:solidFill>
                  <a:srgbClr val="5E5E5E"/>
                </a:solidFill>
                <a:latin typeface="Arial Black"/>
                <a:ea typeface="Arial Black"/>
                <a:cs typeface="Arial Black"/>
                <a:sym typeface="Arial Black"/>
              </a:defRPr>
            </a:pPr>
            <a:r>
              <a:t>Lyda Hill Department of Bioinformatics</a:t>
            </a:r>
          </a:p>
        </p:txBody>
      </p:sp>
      <p:sp>
        <p:nvSpPr>
          <p:cNvPr id="1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48" name="Title Text"/>
          <p:cNvSpPr txBox="1"/>
          <p:nvPr>
            <p:ph type="title"/>
          </p:nvPr>
        </p:nvSpPr>
        <p:spPr>
          <a:xfrm>
            <a:off x="1270000" y="254000"/>
            <a:ext cx="10464800" cy="2438400"/>
          </a:xfrm>
          <a:prstGeom prst="rect">
            <a:avLst/>
          </a:prstGeom>
        </p:spPr>
        <p:txBody>
          <a:bodyPr>
            <a:noAutofit/>
          </a:bodyPr>
          <a:lstStyle>
            <a:lvl1pPr>
              <a:defRPr sz="8400">
                <a:latin typeface="Gill Sans"/>
                <a:ea typeface="Gill Sans"/>
                <a:cs typeface="Gill Sans"/>
                <a:sym typeface="Gill Sans"/>
              </a:defRPr>
            </a:lvl1pPr>
          </a:lstStyle>
          <a:p>
            <a:pPr/>
            <a:r>
              <a:t>Title Text</a:t>
            </a:r>
          </a:p>
        </p:txBody>
      </p:sp>
      <p:sp>
        <p:nvSpPr>
          <p:cNvPr id="149" name="Slide Number"/>
          <p:cNvSpPr txBox="1"/>
          <p:nvPr>
            <p:ph type="sldNum" sz="quarter" idx="2"/>
          </p:nvPr>
        </p:nvSpPr>
        <p:spPr>
          <a:xfrm>
            <a:off x="6324600" y="9258300"/>
            <a:ext cx="342900" cy="368300"/>
          </a:xfrm>
          <a:prstGeom prst="rect">
            <a:avLst/>
          </a:prstGeom>
        </p:spPr>
        <p:txBody>
          <a:bodyPr/>
          <a:lstStyle>
            <a:lvl1pPr>
              <a:defRPr sz="1800">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56" name="Title Text"/>
          <p:cNvSpPr txBox="1"/>
          <p:nvPr>
            <p:ph type="title"/>
          </p:nvPr>
        </p:nvSpPr>
        <p:spPr>
          <a:xfrm>
            <a:off x="952500" y="444500"/>
            <a:ext cx="11099800" cy="2159000"/>
          </a:xfrm>
          <a:prstGeom prst="rect">
            <a:avLst/>
          </a:prstGeom>
        </p:spPr>
        <p:txBody>
          <a:bodyPr/>
          <a:lstStyle>
            <a:lvl1pPr>
              <a:defRPr>
                <a:latin typeface="Helvetica Light"/>
                <a:ea typeface="Helvetica Light"/>
                <a:cs typeface="Helvetica Light"/>
                <a:sym typeface="Helvetica Light"/>
              </a:defRPr>
            </a:lvl1pPr>
          </a:lstStyle>
          <a:p>
            <a:pPr/>
            <a:r>
              <a:t>Title Text</a:t>
            </a:r>
          </a:p>
        </p:txBody>
      </p:sp>
      <p:sp>
        <p:nvSpPr>
          <p:cNvPr id="157"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64" name="Title Text"/>
          <p:cNvSpPr txBox="1"/>
          <p:nvPr>
            <p:ph type="title"/>
          </p:nvPr>
        </p:nvSpPr>
        <p:spPr>
          <a:xfrm>
            <a:off x="952500" y="444500"/>
            <a:ext cx="11099800" cy="2159000"/>
          </a:xfrm>
          <a:prstGeom prst="rect">
            <a:avLst/>
          </a:prstGeom>
        </p:spPr>
        <p:txBody>
          <a:bodyPr/>
          <a:lstStyle>
            <a:lvl1pPr>
              <a:defRPr>
                <a:latin typeface="Helvetica Light"/>
                <a:ea typeface="Helvetica Light"/>
                <a:cs typeface="Helvetica Light"/>
                <a:sym typeface="Helvetica Light"/>
              </a:defRPr>
            </a:lvl1pPr>
          </a:lstStyle>
          <a:p>
            <a:pPr/>
            <a:r>
              <a:t>Title Text</a:t>
            </a:r>
          </a:p>
        </p:txBody>
      </p:sp>
      <p:sp>
        <p:nvSpPr>
          <p:cNvPr id="165" name="Body Level One…"/>
          <p:cNvSpPr txBox="1"/>
          <p:nvPr>
            <p:ph type="body" idx="1"/>
          </p:nvPr>
        </p:nvSpPr>
        <p:spPr>
          <a:xfrm>
            <a:off x="952500" y="2603500"/>
            <a:ext cx="11099800" cy="6286500"/>
          </a:xfrm>
          <a:prstGeom prst="rect">
            <a:avLst/>
          </a:prstGeom>
        </p:spPr>
        <p:txBody>
          <a:bodyPr/>
          <a:lstStyle>
            <a:lvl1pPr>
              <a:buSzPct val="75000"/>
              <a:defRPr sz="3600">
                <a:latin typeface="Helvetica Light"/>
                <a:ea typeface="Helvetica Light"/>
                <a:cs typeface="Helvetica Light"/>
                <a:sym typeface="Helvetica Light"/>
              </a:defRPr>
            </a:lvl1pPr>
            <a:lvl2pPr>
              <a:buSzPct val="75000"/>
              <a:defRPr sz="3600">
                <a:latin typeface="Helvetica Light"/>
                <a:ea typeface="Helvetica Light"/>
                <a:cs typeface="Helvetica Light"/>
                <a:sym typeface="Helvetica Light"/>
              </a:defRPr>
            </a:lvl2pPr>
            <a:lvl3pPr>
              <a:buSzPct val="75000"/>
              <a:defRPr sz="3600">
                <a:latin typeface="Helvetica Light"/>
                <a:ea typeface="Helvetica Light"/>
                <a:cs typeface="Helvetica Light"/>
                <a:sym typeface="Helvetica Light"/>
              </a:defRPr>
            </a:lvl3pPr>
            <a:lvl4pPr>
              <a:buSzPct val="75000"/>
              <a:defRPr sz="3600">
                <a:latin typeface="Helvetica Light"/>
                <a:ea typeface="Helvetica Light"/>
                <a:cs typeface="Helvetica Light"/>
                <a:sym typeface="Helvetica Light"/>
              </a:defRPr>
            </a:lvl4pPr>
            <a:lvl5pPr>
              <a:buSzPct val="75000"/>
              <a:defRPr sz="36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xfrm>
            <a:off x="6311798" y="9251950"/>
            <a:ext cx="368504" cy="381000"/>
          </a:xfrm>
          <a:prstGeom prst="rect">
            <a:avLst/>
          </a:prstGeom>
        </p:spPr>
        <p:txBody>
          <a:bodyPr/>
          <a:lstStyle>
            <a:lvl1pPr>
              <a:defRPr sz="18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73" name="Rectangle 6"/>
          <p:cNvSpPr/>
          <p:nvPr/>
        </p:nvSpPr>
        <p:spPr>
          <a:xfrm>
            <a:off x="-1" y="8825978"/>
            <a:ext cx="13004801" cy="939236"/>
          </a:xfrm>
          <a:prstGeom prst="rect">
            <a:avLst/>
          </a:prstGeom>
          <a:solidFill>
            <a:srgbClr val="D9D9D9"/>
          </a:solidFill>
          <a:ln w="12700">
            <a:miter lim="400000"/>
          </a:ln>
        </p:spPr>
        <p:txBody>
          <a:bodyPr lIns="46817" tIns="46817" rIns="46817" bIns="46817" anchor="ctr"/>
          <a:lstStyle/>
          <a:p>
            <a:pPr defTabSz="1300480">
              <a:defRPr b="0" sz="2200">
                <a:solidFill>
                  <a:srgbClr val="FFFFFF"/>
                </a:solidFill>
                <a:latin typeface="Calibri"/>
                <a:ea typeface="Calibri"/>
                <a:cs typeface="Calibri"/>
                <a:sym typeface="Calibri"/>
              </a:defRPr>
            </a:pPr>
          </a:p>
        </p:txBody>
      </p:sp>
      <p:sp>
        <p:nvSpPr>
          <p:cNvPr id="174" name="Title Text"/>
          <p:cNvSpPr txBox="1"/>
          <p:nvPr>
            <p:ph type="title"/>
          </p:nvPr>
        </p:nvSpPr>
        <p:spPr>
          <a:xfrm>
            <a:off x="1270000" y="254000"/>
            <a:ext cx="10464800" cy="2438400"/>
          </a:xfrm>
          <a:prstGeom prst="rect">
            <a:avLst/>
          </a:prstGeom>
        </p:spPr>
        <p:txBody>
          <a:bodyPr>
            <a:noAutofit/>
          </a:bodyPr>
          <a:lstStyle>
            <a:lvl1pPr>
              <a:defRPr sz="8400">
                <a:latin typeface="Gill Sans"/>
                <a:ea typeface="Gill Sans"/>
                <a:cs typeface="Gill Sans"/>
                <a:sym typeface="Gill Sans"/>
              </a:defRPr>
            </a:lvl1pPr>
          </a:lstStyle>
          <a:p>
            <a:pPr/>
            <a:r>
              <a:t>Title Text</a:t>
            </a:r>
          </a:p>
        </p:txBody>
      </p:sp>
      <p:sp>
        <p:nvSpPr>
          <p:cNvPr id="175" name="Body Level One…"/>
          <p:cNvSpPr txBox="1"/>
          <p:nvPr>
            <p:ph type="body" idx="1"/>
          </p:nvPr>
        </p:nvSpPr>
        <p:spPr>
          <a:xfrm>
            <a:off x="1270000" y="2768600"/>
            <a:ext cx="10464800" cy="5715000"/>
          </a:xfrm>
          <a:prstGeom prst="rect">
            <a:avLst/>
          </a:prstGeom>
        </p:spPr>
        <p:txBody>
          <a:bodyPr>
            <a:noAutofit/>
          </a:bodyPr>
          <a:lstStyle>
            <a:lvl1pPr marL="889000" indent="-571500">
              <a:spcBef>
                <a:spcPts val="2400"/>
              </a:spcBef>
              <a:buSzPct val="171000"/>
              <a:defRPr sz="4200">
                <a:latin typeface="Gill Sans"/>
                <a:ea typeface="Gill Sans"/>
                <a:cs typeface="Gill Sans"/>
                <a:sym typeface="Gill Sans"/>
              </a:defRPr>
            </a:lvl1pPr>
            <a:lvl2pPr marL="1333500" indent="-571500">
              <a:spcBef>
                <a:spcPts val="2400"/>
              </a:spcBef>
              <a:buSzPct val="171000"/>
              <a:defRPr sz="4200">
                <a:latin typeface="Gill Sans"/>
                <a:ea typeface="Gill Sans"/>
                <a:cs typeface="Gill Sans"/>
                <a:sym typeface="Gill Sans"/>
              </a:defRPr>
            </a:lvl2pPr>
            <a:lvl3pPr marL="1778000" indent="-571500">
              <a:spcBef>
                <a:spcPts val="2400"/>
              </a:spcBef>
              <a:buSzPct val="171000"/>
              <a:defRPr sz="4200">
                <a:latin typeface="Gill Sans"/>
                <a:ea typeface="Gill Sans"/>
                <a:cs typeface="Gill Sans"/>
                <a:sym typeface="Gill Sans"/>
              </a:defRPr>
            </a:lvl3pPr>
            <a:lvl4pPr marL="2222500" indent="-571500">
              <a:spcBef>
                <a:spcPts val="2400"/>
              </a:spcBef>
              <a:buSzPct val="171000"/>
              <a:defRPr sz="4200">
                <a:latin typeface="Gill Sans"/>
                <a:ea typeface="Gill Sans"/>
                <a:cs typeface="Gill Sans"/>
                <a:sym typeface="Gill Sans"/>
              </a:defRPr>
            </a:lvl4pPr>
            <a:lvl5pPr marL="2667000" indent="-571500">
              <a:spcBef>
                <a:spcPts val="2400"/>
              </a:spcBef>
              <a:buSzPct val="171000"/>
              <a:defRPr sz="42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pic>
        <p:nvPicPr>
          <p:cNvPr id="176" name="Picture 7" descr="Picture 7"/>
          <p:cNvPicPr>
            <a:picLocks noChangeAspect="1"/>
          </p:cNvPicPr>
          <p:nvPr/>
        </p:nvPicPr>
        <p:blipFill>
          <a:blip r:embed="rId2">
            <a:extLst/>
          </a:blip>
          <a:srcRect l="13766" t="11926" r="36563" b="11926"/>
          <a:stretch>
            <a:fillRect/>
          </a:stretch>
        </p:blipFill>
        <p:spPr>
          <a:xfrm>
            <a:off x="9989721" y="8869502"/>
            <a:ext cx="3010053" cy="860149"/>
          </a:xfrm>
          <a:prstGeom prst="rect">
            <a:avLst/>
          </a:prstGeom>
          <a:ln w="12700">
            <a:miter lim="400000"/>
          </a:ln>
        </p:spPr>
      </p:pic>
      <p:sp>
        <p:nvSpPr>
          <p:cNvPr id="177" name="Slide Number"/>
          <p:cNvSpPr txBox="1"/>
          <p:nvPr>
            <p:ph type="sldNum" sz="quarter" idx="2"/>
          </p:nvPr>
        </p:nvSpPr>
        <p:spPr>
          <a:xfrm>
            <a:off x="6324600" y="9258300"/>
            <a:ext cx="342900" cy="368300"/>
          </a:xfrm>
          <a:prstGeom prst="rect">
            <a:avLst/>
          </a:prstGeom>
        </p:spPr>
        <p:txBody>
          <a:bodyPr/>
          <a:lstStyle>
            <a:lvl1pPr>
              <a:defRPr sz="1800">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pic>
        <p:nvPicPr>
          <p:cNvPr id="184" name="Picture 7" descr="Picture 7"/>
          <p:cNvPicPr>
            <a:picLocks noChangeAspect="1"/>
          </p:cNvPicPr>
          <p:nvPr/>
        </p:nvPicPr>
        <p:blipFill>
          <a:blip r:embed="rId2">
            <a:extLst/>
          </a:blip>
          <a:stretch>
            <a:fillRect/>
          </a:stretch>
        </p:blipFill>
        <p:spPr>
          <a:xfrm>
            <a:off x="-1" y="8810772"/>
            <a:ext cx="13004801" cy="942829"/>
          </a:xfrm>
          <a:prstGeom prst="rect">
            <a:avLst/>
          </a:prstGeom>
          <a:ln w="12700">
            <a:miter lim="400000"/>
          </a:ln>
        </p:spPr>
      </p:pic>
      <p:sp>
        <p:nvSpPr>
          <p:cNvPr id="185" name="Title Text"/>
          <p:cNvSpPr txBox="1"/>
          <p:nvPr>
            <p:ph type="title"/>
          </p:nvPr>
        </p:nvSpPr>
        <p:spPr>
          <a:xfrm>
            <a:off x="650239" y="390596"/>
            <a:ext cx="11704322" cy="1625601"/>
          </a:xfrm>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Title Text</a:t>
            </a:r>
          </a:p>
        </p:txBody>
      </p:sp>
      <p:sp>
        <p:nvSpPr>
          <p:cNvPr id="186" name="Slide Number"/>
          <p:cNvSpPr txBox="1"/>
          <p:nvPr>
            <p:ph type="sldNum" sz="quarter" idx="2"/>
          </p:nvPr>
        </p:nvSpPr>
        <p:spPr>
          <a:xfrm>
            <a:off x="11998689" y="9114112"/>
            <a:ext cx="355871" cy="371349"/>
          </a:xfrm>
          <a:prstGeom prst="rect">
            <a:avLst/>
          </a:prstGeom>
        </p:spPr>
        <p:txBody>
          <a:bodyPr lIns="65023" tIns="65023" rIns="65023" bIns="65023" anchor="ctr"/>
          <a:lstStyle>
            <a:lvl1pPr algn="r" defTabSz="130048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93" name="Title Text"/>
          <p:cNvSpPr txBox="1"/>
          <p:nvPr>
            <p:ph type="title"/>
          </p:nvPr>
        </p:nvSpPr>
        <p:spPr>
          <a:xfrm>
            <a:off x="1269999" y="253999"/>
            <a:ext cx="10464801" cy="2438401"/>
          </a:xfrm>
          <a:prstGeom prst="rect">
            <a:avLst/>
          </a:prstGeom>
        </p:spPr>
        <p:txBody>
          <a:bodyPr>
            <a:noAutofit/>
          </a:bodyPr>
          <a:lstStyle>
            <a:lvl1pPr>
              <a:defRPr sz="8200">
                <a:latin typeface="Gill Sans"/>
                <a:ea typeface="Gill Sans"/>
                <a:cs typeface="Gill Sans"/>
                <a:sym typeface="Gill Sans"/>
              </a:defRPr>
            </a:lvl1pPr>
          </a:lstStyle>
          <a:p>
            <a:pPr/>
            <a:r>
              <a:t>Title Text</a:t>
            </a:r>
          </a:p>
        </p:txBody>
      </p:sp>
      <p:sp>
        <p:nvSpPr>
          <p:cNvPr id="194" name="Body Level One…"/>
          <p:cNvSpPr txBox="1"/>
          <p:nvPr>
            <p:ph type="body" idx="1"/>
          </p:nvPr>
        </p:nvSpPr>
        <p:spPr>
          <a:xfrm>
            <a:off x="1269999" y="2768600"/>
            <a:ext cx="10464801" cy="5715000"/>
          </a:xfrm>
          <a:prstGeom prst="rect">
            <a:avLst/>
          </a:prstGeom>
        </p:spPr>
        <p:txBody>
          <a:bodyPr>
            <a:noAutofit/>
          </a:bodyPr>
          <a:lstStyle>
            <a:lvl1pPr marL="834571" indent="-517071">
              <a:spcBef>
                <a:spcPts val="2400"/>
              </a:spcBef>
              <a:buSzPct val="171000"/>
              <a:defRPr sz="3800">
                <a:latin typeface="Gill Sans"/>
                <a:ea typeface="Gill Sans"/>
                <a:cs typeface="Gill Sans"/>
                <a:sym typeface="Gill Sans"/>
              </a:defRPr>
            </a:lvl1pPr>
            <a:lvl2pPr marL="1279071" indent="-517071">
              <a:spcBef>
                <a:spcPts val="2400"/>
              </a:spcBef>
              <a:buSzPct val="171000"/>
              <a:defRPr sz="3800">
                <a:latin typeface="Gill Sans"/>
                <a:ea typeface="Gill Sans"/>
                <a:cs typeface="Gill Sans"/>
                <a:sym typeface="Gill Sans"/>
              </a:defRPr>
            </a:lvl2pPr>
            <a:lvl3pPr marL="1723571" indent="-517071">
              <a:spcBef>
                <a:spcPts val="2400"/>
              </a:spcBef>
              <a:buSzPct val="171000"/>
              <a:defRPr sz="3800">
                <a:latin typeface="Gill Sans"/>
                <a:ea typeface="Gill Sans"/>
                <a:cs typeface="Gill Sans"/>
                <a:sym typeface="Gill Sans"/>
              </a:defRPr>
            </a:lvl3pPr>
            <a:lvl4pPr marL="2168071" indent="-517071">
              <a:spcBef>
                <a:spcPts val="2400"/>
              </a:spcBef>
              <a:buSzPct val="171000"/>
              <a:defRPr sz="3800">
                <a:latin typeface="Gill Sans"/>
                <a:ea typeface="Gill Sans"/>
                <a:cs typeface="Gill Sans"/>
                <a:sym typeface="Gill Sans"/>
              </a:defRPr>
            </a:lvl4pPr>
            <a:lvl5pPr marL="2612571" indent="-517071">
              <a:spcBef>
                <a:spcPts val="2400"/>
              </a:spcBef>
              <a:buSzPct val="171000"/>
              <a:defRPr sz="38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xfrm>
            <a:off x="6337300" y="9258300"/>
            <a:ext cx="317501" cy="342900"/>
          </a:xfrm>
          <a:prstGeom prst="rect">
            <a:avLst/>
          </a:prstGeom>
        </p:spPr>
        <p:txBody>
          <a:bodyPr/>
          <a:lstStyle>
            <a:lvl1pPr>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pic>
        <p:nvPicPr>
          <p:cNvPr id="202" name="Picture 7" descr="Picture 7"/>
          <p:cNvPicPr>
            <a:picLocks noChangeAspect="1"/>
          </p:cNvPicPr>
          <p:nvPr/>
        </p:nvPicPr>
        <p:blipFill>
          <a:blip r:embed="rId2">
            <a:extLst/>
          </a:blip>
          <a:stretch>
            <a:fillRect/>
          </a:stretch>
        </p:blipFill>
        <p:spPr>
          <a:xfrm>
            <a:off x="-1" y="8810772"/>
            <a:ext cx="13004801" cy="942829"/>
          </a:xfrm>
          <a:prstGeom prst="rect">
            <a:avLst/>
          </a:prstGeom>
          <a:ln w="12700">
            <a:miter lim="400000"/>
          </a:ln>
        </p:spPr>
      </p:pic>
      <p:sp>
        <p:nvSpPr>
          <p:cNvPr id="203" name="Title Text"/>
          <p:cNvSpPr txBox="1"/>
          <p:nvPr>
            <p:ph type="title"/>
          </p:nvPr>
        </p:nvSpPr>
        <p:spPr>
          <a:xfrm>
            <a:off x="650239" y="390596"/>
            <a:ext cx="11704322" cy="1625601"/>
          </a:xfrm>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Title Text</a:t>
            </a:r>
          </a:p>
        </p:txBody>
      </p:sp>
      <p:sp>
        <p:nvSpPr>
          <p:cNvPr id="204" name="Body Level One…"/>
          <p:cNvSpPr txBox="1"/>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defRPr sz="4400">
                <a:latin typeface="Calibri"/>
                <a:ea typeface="Calibri"/>
                <a:cs typeface="Calibri"/>
                <a:sym typeface="Calibri"/>
              </a:defRPr>
            </a:lvl1pPr>
            <a:lvl2pPr marL="906235" indent="-449035" defTabSz="1300480">
              <a:spcBef>
                <a:spcPts val="1000"/>
              </a:spcBef>
              <a:buSzPct val="100000"/>
              <a:buFont typeface="Arial"/>
              <a:buChar char="–"/>
              <a:defRPr sz="4400">
                <a:latin typeface="Calibri"/>
                <a:ea typeface="Calibri"/>
                <a:cs typeface="Calibri"/>
                <a:sym typeface="Calibri"/>
              </a:defRPr>
            </a:lvl2pPr>
            <a:lvl3pPr indent="-419100" defTabSz="1300480">
              <a:spcBef>
                <a:spcPts val="1000"/>
              </a:spcBef>
              <a:buSzPct val="100000"/>
              <a:buFont typeface="Arial"/>
              <a:defRPr sz="4400">
                <a:latin typeface="Calibri"/>
                <a:ea typeface="Calibri"/>
                <a:cs typeface="Calibri"/>
                <a:sym typeface="Calibri"/>
              </a:defRPr>
            </a:lvl3pPr>
            <a:lvl4pPr marL="1874520" indent="-502920" defTabSz="1300480">
              <a:spcBef>
                <a:spcPts val="1000"/>
              </a:spcBef>
              <a:buSzPct val="100000"/>
              <a:buFont typeface="Arial"/>
              <a:buChar char="–"/>
              <a:defRPr sz="4400">
                <a:latin typeface="Calibri"/>
                <a:ea typeface="Calibri"/>
                <a:cs typeface="Calibri"/>
                <a:sym typeface="Calibri"/>
              </a:defRPr>
            </a:lvl4pPr>
            <a:lvl5pPr marL="2331720" indent="-502920" defTabSz="1300480">
              <a:spcBef>
                <a:spcPts val="10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05" name="Slide Number"/>
          <p:cNvSpPr txBox="1"/>
          <p:nvPr>
            <p:ph type="sldNum" sz="quarter" idx="2"/>
          </p:nvPr>
        </p:nvSpPr>
        <p:spPr>
          <a:xfrm>
            <a:off x="11998689" y="9114112"/>
            <a:ext cx="355871" cy="371349"/>
          </a:xfrm>
          <a:prstGeom prst="rect">
            <a:avLst/>
          </a:prstGeom>
        </p:spPr>
        <p:txBody>
          <a:bodyPr lIns="65023" tIns="65023" rIns="65023" bIns="65023" anchor="ctr"/>
          <a:lstStyle>
            <a:lvl1pPr algn="r" defTabSz="130048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pic>
        <p:nvPicPr>
          <p:cNvPr id="212" name="Picture 7" descr="Picture 7"/>
          <p:cNvPicPr>
            <a:picLocks noChangeAspect="1"/>
          </p:cNvPicPr>
          <p:nvPr/>
        </p:nvPicPr>
        <p:blipFill>
          <a:blip r:embed="rId2">
            <a:extLst/>
          </a:blip>
          <a:stretch>
            <a:fillRect/>
          </a:stretch>
        </p:blipFill>
        <p:spPr>
          <a:xfrm>
            <a:off x="-1" y="8810772"/>
            <a:ext cx="13004801" cy="942829"/>
          </a:xfrm>
          <a:prstGeom prst="rect">
            <a:avLst/>
          </a:prstGeom>
          <a:ln w="12700">
            <a:miter lim="400000"/>
          </a:ln>
        </p:spPr>
      </p:pic>
      <p:sp>
        <p:nvSpPr>
          <p:cNvPr id="213" name="Title Text"/>
          <p:cNvSpPr txBox="1"/>
          <p:nvPr>
            <p:ph type="title"/>
          </p:nvPr>
        </p:nvSpPr>
        <p:spPr>
          <a:xfrm>
            <a:off x="650239" y="390596"/>
            <a:ext cx="11704322" cy="1625601"/>
          </a:xfrm>
          <a:prstGeom prst="rect">
            <a:avLst/>
          </a:prstGeom>
        </p:spPr>
        <p:txBody>
          <a:bodyPr lIns="65023" tIns="65023" rIns="65023" bIns="65023"/>
          <a:lstStyle>
            <a:lvl1pPr defTabSz="1300480">
              <a:defRPr sz="6200">
                <a:latin typeface="Calibri"/>
                <a:ea typeface="Calibri"/>
                <a:cs typeface="Calibri"/>
                <a:sym typeface="Calibri"/>
              </a:defRPr>
            </a:lvl1pPr>
          </a:lstStyle>
          <a:p>
            <a:pPr/>
            <a:r>
              <a:t>Title Text</a:t>
            </a:r>
          </a:p>
        </p:txBody>
      </p:sp>
      <p:sp>
        <p:nvSpPr>
          <p:cNvPr id="214" name="Body Level One…"/>
          <p:cNvSpPr txBox="1"/>
          <p:nvPr>
            <p:ph type="body" idx="1"/>
          </p:nvPr>
        </p:nvSpPr>
        <p:spPr>
          <a:xfrm>
            <a:off x="650239" y="2275839"/>
            <a:ext cx="11704322" cy="6436927"/>
          </a:xfrm>
          <a:prstGeom prst="rect">
            <a:avLst/>
          </a:prstGeom>
        </p:spPr>
        <p:txBody>
          <a:bodyPr lIns="65023" tIns="65023" rIns="65023" bIns="65023" anchor="t"/>
          <a:lstStyle>
            <a:lvl1pPr marL="471487" indent="-471487" defTabSz="1300480">
              <a:spcBef>
                <a:spcPts val="1000"/>
              </a:spcBef>
              <a:buSzPct val="100000"/>
              <a:buFont typeface="Arial"/>
              <a:defRPr sz="4400">
                <a:latin typeface="Calibri"/>
                <a:ea typeface="Calibri"/>
                <a:cs typeface="Calibri"/>
                <a:sym typeface="Calibri"/>
              </a:defRPr>
            </a:lvl1pPr>
            <a:lvl2pPr marL="906235" indent="-449035" defTabSz="1300480">
              <a:spcBef>
                <a:spcPts val="1000"/>
              </a:spcBef>
              <a:buSzPct val="100000"/>
              <a:buFont typeface="Arial"/>
              <a:buChar char="–"/>
              <a:defRPr sz="4400">
                <a:latin typeface="Calibri"/>
                <a:ea typeface="Calibri"/>
                <a:cs typeface="Calibri"/>
                <a:sym typeface="Calibri"/>
              </a:defRPr>
            </a:lvl2pPr>
            <a:lvl3pPr indent="-419100" defTabSz="1300480">
              <a:spcBef>
                <a:spcPts val="1000"/>
              </a:spcBef>
              <a:buSzPct val="100000"/>
              <a:buFont typeface="Arial"/>
              <a:defRPr sz="4400">
                <a:latin typeface="Calibri"/>
                <a:ea typeface="Calibri"/>
                <a:cs typeface="Calibri"/>
                <a:sym typeface="Calibri"/>
              </a:defRPr>
            </a:lvl3pPr>
            <a:lvl4pPr marL="1874520" indent="-502920" defTabSz="1300480">
              <a:spcBef>
                <a:spcPts val="1000"/>
              </a:spcBef>
              <a:buSzPct val="100000"/>
              <a:buFont typeface="Arial"/>
              <a:buChar char="–"/>
              <a:defRPr sz="4400">
                <a:latin typeface="Calibri"/>
                <a:ea typeface="Calibri"/>
                <a:cs typeface="Calibri"/>
                <a:sym typeface="Calibri"/>
              </a:defRPr>
            </a:lvl4pPr>
            <a:lvl5pPr marL="2331720" indent="-502920" defTabSz="1300480">
              <a:spcBef>
                <a:spcPts val="10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15" name="Slide Number"/>
          <p:cNvSpPr txBox="1"/>
          <p:nvPr>
            <p:ph type="sldNum" sz="quarter" idx="2"/>
          </p:nvPr>
        </p:nvSpPr>
        <p:spPr>
          <a:xfrm>
            <a:off x="11998689" y="9114112"/>
            <a:ext cx="355871" cy="371349"/>
          </a:xfrm>
          <a:prstGeom prst="rect">
            <a:avLst/>
          </a:prstGeom>
        </p:spPr>
        <p:txBody>
          <a:bodyPr lIns="65023" tIns="65023" rIns="65023" bIns="65023" anchor="ctr"/>
          <a:lstStyle>
            <a:lvl1pPr algn="r" defTabSz="130048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tif"/><Relationship Id="rId3" Type="http://schemas.openxmlformats.org/officeDocument/2006/relationships/image" Target="../media/image5.tif"/><Relationship Id="rId4"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 Id="rId3"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 Id="rId3"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 Id="rId3"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png"/><Relationship Id="rId3" Type="http://schemas.openxmlformats.org/officeDocument/2006/relationships/image" Target="../media/image2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tif"/><Relationship Id="rId3" Type="http://schemas.openxmlformats.org/officeDocument/2006/relationships/image" Target="../media/image10.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4.png"/><Relationship Id="rId3" Type="http://schemas.openxmlformats.org/officeDocument/2006/relationships/image" Target="../media/image2.jpeg"/><Relationship Id="rId4" Type="http://schemas.openxmlformats.org/officeDocument/2006/relationships/image" Target="../media/image11.tif"/><Relationship Id="rId5" Type="http://schemas.openxmlformats.org/officeDocument/2006/relationships/image" Target="../media/image12.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3.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8.png"/><Relationship Id="rId3" Type="http://schemas.openxmlformats.org/officeDocument/2006/relationships/image" Target="../media/image29.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 Id="rId3"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tif"/><Relationship Id="rId3"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Big Data &amp; Personalized Medicine Application to Cancer Therapy"/>
          <p:cNvSpPr txBox="1"/>
          <p:nvPr>
            <p:ph type="title"/>
          </p:nvPr>
        </p:nvSpPr>
        <p:spPr>
          <a:xfrm>
            <a:off x="933062" y="560392"/>
            <a:ext cx="11138676" cy="4104668"/>
          </a:xfrm>
          <a:prstGeom prst="rect">
            <a:avLst/>
          </a:prstGeom>
        </p:spPr>
        <p:txBody>
          <a:bodyPr anchor="ctr"/>
          <a:lstStyle>
            <a:lvl1pPr defTabSz="379475">
              <a:defRPr sz="7968">
                <a:solidFill>
                  <a:srgbClr val="323232"/>
                </a:solidFill>
                <a:latin typeface="Helvetica Light"/>
                <a:ea typeface="Helvetica Light"/>
                <a:cs typeface="Helvetica Light"/>
                <a:sym typeface="Helvetica Light"/>
              </a:defRPr>
            </a:lvl1pPr>
          </a:lstStyle>
          <a:p>
            <a:pPr/>
            <a:r>
              <a:t>Big Data &amp; Personalized Medicine Application to Cancer Therapy</a:t>
            </a:r>
          </a:p>
        </p:txBody>
      </p:sp>
      <p:sp>
        <p:nvSpPr>
          <p:cNvPr id="225" name="Not Yet AI"/>
          <p:cNvSpPr txBox="1"/>
          <p:nvPr>
            <p:ph type="body" sz="quarter" idx="1"/>
          </p:nvPr>
        </p:nvSpPr>
        <p:spPr>
          <a:xfrm>
            <a:off x="1270000" y="5051293"/>
            <a:ext cx="10464800" cy="1098814"/>
          </a:xfrm>
          <a:prstGeom prst="rect">
            <a:avLst/>
          </a:prstGeom>
        </p:spPr>
        <p:txBody>
          <a:bodyPr/>
          <a:lstStyle>
            <a:lvl1pPr defTabSz="457200">
              <a:defRPr i="1" sz="6000">
                <a:solidFill>
                  <a:srgbClr val="323232"/>
                </a:solidFill>
                <a:latin typeface="Helvetica"/>
                <a:ea typeface="Helvetica"/>
                <a:cs typeface="Helvetica"/>
                <a:sym typeface="Helvetica"/>
              </a:defRPr>
            </a:lvl1pPr>
          </a:lstStyle>
          <a:p>
            <a:pPr/>
            <a:r>
              <a:t>Not Yet AI</a:t>
            </a:r>
          </a:p>
        </p:txBody>
      </p:sp>
      <p:sp>
        <p:nvSpPr>
          <p:cNvPr id="226" name="Brandi Cantarel, PhD…"/>
          <p:cNvSpPr txBox="1"/>
          <p:nvPr/>
        </p:nvSpPr>
        <p:spPr>
          <a:xfrm>
            <a:off x="3849420" y="6333577"/>
            <a:ext cx="5305960"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Brandi Cantarel, PhD</a:t>
            </a:r>
          </a:p>
          <a:p>
            <a:pPr/>
            <a:r>
              <a:t>Assistant Professor, Bioinformatics </a:t>
            </a:r>
          </a:p>
        </p:txBody>
      </p:sp>
      <p:pic>
        <p:nvPicPr>
          <p:cNvPr id="227" name="NGS_Lab_Color.png" descr="NGS_Lab_Color.png"/>
          <p:cNvPicPr>
            <a:picLocks noChangeAspect="1"/>
          </p:cNvPicPr>
          <p:nvPr/>
        </p:nvPicPr>
        <p:blipFill>
          <a:blip r:embed="rId2">
            <a:extLst/>
          </a:blip>
          <a:stretch>
            <a:fillRect/>
          </a:stretch>
        </p:blipFill>
        <p:spPr>
          <a:xfrm>
            <a:off x="180192" y="7742837"/>
            <a:ext cx="3763509" cy="112239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FISH"/>
          <p:cNvSpPr txBox="1"/>
          <p:nvPr>
            <p:ph type="title"/>
          </p:nvPr>
        </p:nvSpPr>
        <p:spPr>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FISH</a:t>
            </a:r>
          </a:p>
        </p:txBody>
      </p:sp>
      <p:sp>
        <p:nvSpPr>
          <p:cNvPr id="265" name="fluorescence in situ hybridization…"/>
          <p:cNvSpPr txBox="1"/>
          <p:nvPr>
            <p:ph type="body" sz="quarter" idx="1"/>
          </p:nvPr>
        </p:nvSpPr>
        <p:spPr>
          <a:xfrm>
            <a:off x="298295" y="2060012"/>
            <a:ext cx="8091063" cy="2570997"/>
          </a:xfrm>
          <a:prstGeom prst="rect">
            <a:avLst/>
          </a:prstGeom>
        </p:spPr>
        <p:txBody>
          <a:bodyPr/>
          <a:lstStyle/>
          <a:p>
            <a:pPr lvl="1" marL="377190" indent="-377190" defTabSz="578358">
              <a:spcBef>
                <a:spcPts val="2300"/>
              </a:spcBef>
              <a:buSzPct val="100000"/>
              <a:defRPr sz="3564">
                <a:latin typeface="Helvetica Light"/>
                <a:ea typeface="Helvetica Light"/>
                <a:cs typeface="Helvetica Light"/>
                <a:sym typeface="Helvetica Light"/>
              </a:defRPr>
            </a:pPr>
            <a:r>
              <a:t>fluorescence </a:t>
            </a:r>
            <a:r>
              <a:rPr i="1">
                <a:latin typeface="Helvetica"/>
                <a:ea typeface="Helvetica"/>
                <a:cs typeface="Helvetica"/>
                <a:sym typeface="Helvetica"/>
              </a:rPr>
              <a:t>in situ</a:t>
            </a:r>
            <a:r>
              <a:t> hybridization</a:t>
            </a:r>
          </a:p>
          <a:p>
            <a:pPr lvl="1" marL="377190" indent="-377190" defTabSz="578358">
              <a:spcBef>
                <a:spcPts val="2300"/>
              </a:spcBef>
              <a:buSzPct val="100000"/>
              <a:defRPr sz="3564">
                <a:latin typeface="Helvetica Light"/>
                <a:ea typeface="Helvetica Light"/>
                <a:cs typeface="Helvetica Light"/>
                <a:sym typeface="Helvetica Light"/>
              </a:defRPr>
            </a:pPr>
            <a:r>
              <a:t>FISH is the gold standard for chromosomal translocations detection</a:t>
            </a:r>
          </a:p>
        </p:txBody>
      </p:sp>
      <p:pic>
        <p:nvPicPr>
          <p:cNvPr id="266" name="Image" descr="Image"/>
          <p:cNvPicPr>
            <a:picLocks noChangeAspect="1"/>
          </p:cNvPicPr>
          <p:nvPr/>
        </p:nvPicPr>
        <p:blipFill>
          <a:blip r:embed="rId2">
            <a:extLst/>
          </a:blip>
          <a:srcRect l="47369" t="54509" r="1002" b="0"/>
          <a:stretch>
            <a:fillRect/>
          </a:stretch>
        </p:blipFill>
        <p:spPr>
          <a:xfrm>
            <a:off x="8084622" y="2389656"/>
            <a:ext cx="4533951" cy="4482766"/>
          </a:xfrm>
          <a:prstGeom prst="rect">
            <a:avLst/>
          </a:prstGeom>
          <a:ln w="12700">
            <a:miter lim="400000"/>
          </a:ln>
        </p:spPr>
      </p:pic>
      <p:pic>
        <p:nvPicPr>
          <p:cNvPr id="267" name="Image" descr="Image"/>
          <p:cNvPicPr>
            <a:picLocks noChangeAspect="1"/>
          </p:cNvPicPr>
          <p:nvPr/>
        </p:nvPicPr>
        <p:blipFill>
          <a:blip r:embed="rId3">
            <a:extLst/>
          </a:blip>
          <a:stretch>
            <a:fillRect/>
          </a:stretch>
        </p:blipFill>
        <p:spPr>
          <a:xfrm>
            <a:off x="1977937" y="4876187"/>
            <a:ext cx="4731778" cy="3778029"/>
          </a:xfrm>
          <a:prstGeom prst="rect">
            <a:avLst/>
          </a:prstGeom>
          <a:ln w="12700">
            <a:miter lim="400000"/>
          </a:ln>
        </p:spPr>
      </p:pic>
      <p:sp>
        <p:nvSpPr>
          <p:cNvPr id="268" name="Adapted from Primo et al.54 Reprinted by permission from Macmillan Publishers Ltd: Leukemia 17: 1124–1129, copyright 2003."/>
          <p:cNvSpPr txBox="1"/>
          <p:nvPr/>
        </p:nvSpPr>
        <p:spPr>
          <a:xfrm>
            <a:off x="7037961" y="7828715"/>
            <a:ext cx="5574042"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1600">
                <a:solidFill>
                  <a:srgbClr val="2A2A2A"/>
                </a:solidFill>
                <a:latin typeface="Helvetica"/>
                <a:ea typeface="Helvetica"/>
                <a:cs typeface="Helvetica"/>
                <a:sym typeface="Helvetica"/>
              </a:defRPr>
            </a:pPr>
            <a:r>
              <a:t>Adapted from Primo </a:t>
            </a:r>
            <a:r>
              <a:rPr i="1"/>
              <a:t>et al</a:t>
            </a:r>
            <a:r>
              <a:t>.</a:t>
            </a:r>
            <a:r>
              <a:rPr b="1" sz="1300">
                <a:solidFill>
                  <a:srgbClr val="006FB7"/>
                </a:solidFill>
              </a:rPr>
              <a:t>54</a:t>
            </a:r>
            <a:r>
              <a:t> Reprinted by permission from Macmillan Publishers Ltd: </a:t>
            </a:r>
            <a:r>
              <a:rPr i="1"/>
              <a:t>Leukemia</a:t>
            </a:r>
            <a:r>
              <a:t> 17: 1124–1129, copyright 2003.</a:t>
            </a:r>
          </a:p>
        </p:txBody>
      </p:sp>
      <p:sp>
        <p:nvSpPr>
          <p:cNvPr id="269" name="BCR"/>
          <p:cNvSpPr txBox="1"/>
          <p:nvPr/>
        </p:nvSpPr>
        <p:spPr>
          <a:xfrm>
            <a:off x="385750" y="7282914"/>
            <a:ext cx="77480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BCR</a:t>
            </a:r>
          </a:p>
        </p:txBody>
      </p:sp>
      <p:sp>
        <p:nvSpPr>
          <p:cNvPr id="270" name="Line"/>
          <p:cNvSpPr/>
          <p:nvPr/>
        </p:nvSpPr>
        <p:spPr>
          <a:xfrm flipV="1">
            <a:off x="1149195" y="6392901"/>
            <a:ext cx="1808899" cy="1140987"/>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1" name="ABL"/>
          <p:cNvSpPr txBox="1"/>
          <p:nvPr/>
        </p:nvSpPr>
        <p:spPr>
          <a:xfrm>
            <a:off x="7037961" y="4646270"/>
            <a:ext cx="71841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ABL</a:t>
            </a:r>
          </a:p>
        </p:txBody>
      </p:sp>
      <p:sp>
        <p:nvSpPr>
          <p:cNvPr id="272" name="Line"/>
          <p:cNvSpPr/>
          <p:nvPr/>
        </p:nvSpPr>
        <p:spPr>
          <a:xfrm flipH="1">
            <a:off x="5118177" y="5017285"/>
            <a:ext cx="2201747" cy="202251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273" name="Image" descr="Image"/>
          <p:cNvPicPr>
            <a:picLocks noChangeAspect="1"/>
          </p:cNvPicPr>
          <p:nvPr/>
        </p:nvPicPr>
        <p:blipFill>
          <a:blip r:embed="rId4">
            <a:extLst/>
          </a:blip>
          <a:stretch>
            <a:fillRect/>
          </a:stretch>
        </p:blipFill>
        <p:spPr>
          <a:xfrm>
            <a:off x="-27717" y="7957644"/>
            <a:ext cx="1300634" cy="182293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Internal Tandem Duplication"/>
          <p:cNvSpPr txBox="1"/>
          <p:nvPr>
            <p:ph type="title"/>
          </p:nvPr>
        </p:nvSpPr>
        <p:spPr>
          <a:prstGeom prst="rect">
            <a:avLst/>
          </a:prstGeom>
        </p:spPr>
        <p:txBody>
          <a:bodyPr/>
          <a:lstStyle>
            <a:lvl1pPr defTabSz="502412">
              <a:defRPr sz="6880">
                <a:latin typeface="Helvetica Light"/>
                <a:ea typeface="Helvetica Light"/>
                <a:cs typeface="Helvetica Light"/>
                <a:sym typeface="Helvetica Light"/>
              </a:defRPr>
            </a:lvl1pPr>
          </a:lstStyle>
          <a:p>
            <a:pPr/>
            <a:r>
              <a:t>Internal Tandem Duplication</a:t>
            </a:r>
          </a:p>
        </p:txBody>
      </p:sp>
      <p:sp>
        <p:nvSpPr>
          <p:cNvPr id="276" name="ITDs in FLT3 is common in acute myloid leukaemia…"/>
          <p:cNvSpPr txBox="1"/>
          <p:nvPr>
            <p:ph type="body" sz="half" idx="1"/>
          </p:nvPr>
        </p:nvSpPr>
        <p:spPr>
          <a:xfrm>
            <a:off x="952500" y="4764895"/>
            <a:ext cx="11099800" cy="3768825"/>
          </a:xfrm>
          <a:prstGeom prst="rect">
            <a:avLst/>
          </a:prstGeom>
        </p:spPr>
        <p:txBody>
          <a:bodyPr/>
          <a:lstStyle/>
          <a:p>
            <a:pPr>
              <a:defRPr>
                <a:latin typeface="Helvetica Light"/>
                <a:ea typeface="Helvetica Light"/>
                <a:cs typeface="Helvetica Light"/>
                <a:sym typeface="Helvetica Light"/>
              </a:defRPr>
            </a:pPr>
            <a:r>
              <a:t>ITDs in FLT3 is common in acute myloid leukaemia</a:t>
            </a:r>
          </a:p>
          <a:p>
            <a:pPr>
              <a:defRPr>
                <a:latin typeface="Helvetica Light"/>
                <a:ea typeface="Helvetica Light"/>
                <a:cs typeface="Helvetica Light"/>
                <a:sym typeface="Helvetica Light"/>
              </a:defRPr>
            </a:pPr>
            <a:r>
              <a:t>FLT3-ITD has been associated with a bad prognosis, increased risk of relapse and shorter overall survival</a:t>
            </a:r>
          </a:p>
          <a:p>
            <a:pPr>
              <a:defRPr>
                <a:latin typeface="Helvetica Light"/>
                <a:ea typeface="Helvetica Light"/>
                <a:cs typeface="Helvetica Light"/>
                <a:sym typeface="Helvetica Light"/>
              </a:defRPr>
            </a:pPr>
            <a:r>
              <a:t>Inhibitory drugs have been shown to increase survival</a:t>
            </a:r>
          </a:p>
        </p:txBody>
      </p:sp>
      <p:sp>
        <p:nvSpPr>
          <p:cNvPr id="277" name="Rectangle"/>
          <p:cNvSpPr/>
          <p:nvPr/>
        </p:nvSpPr>
        <p:spPr>
          <a:xfrm>
            <a:off x="980503" y="2444552"/>
            <a:ext cx="815088" cy="792055"/>
          </a:xfrm>
          <a:prstGeom prst="rect">
            <a:avLst/>
          </a:prstGeom>
          <a:solidFill>
            <a:schemeClr val="accent1"/>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8" name="Rectangle"/>
          <p:cNvSpPr/>
          <p:nvPr/>
        </p:nvSpPr>
        <p:spPr>
          <a:xfrm>
            <a:off x="2311557" y="2444552"/>
            <a:ext cx="815089" cy="792055"/>
          </a:xfrm>
          <a:prstGeom prst="rect">
            <a:avLst/>
          </a:prstGeom>
          <a:solidFill>
            <a:schemeClr val="accent2"/>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9" name="Rectangle"/>
          <p:cNvSpPr/>
          <p:nvPr/>
        </p:nvSpPr>
        <p:spPr>
          <a:xfrm>
            <a:off x="3642612" y="2444552"/>
            <a:ext cx="815089" cy="792055"/>
          </a:xfrm>
          <a:prstGeom prst="rect">
            <a:avLst/>
          </a:prstGeom>
          <a:solidFill>
            <a:schemeClr val="accent3"/>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0" name="Rectangle"/>
          <p:cNvSpPr/>
          <p:nvPr/>
        </p:nvSpPr>
        <p:spPr>
          <a:xfrm>
            <a:off x="4973666" y="2444552"/>
            <a:ext cx="815089" cy="792055"/>
          </a:xfrm>
          <a:prstGeom prst="rect">
            <a:avLst/>
          </a:prstGeom>
          <a:solidFill>
            <a:schemeClr val="accent4"/>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1" name="Rectangle"/>
          <p:cNvSpPr/>
          <p:nvPr/>
        </p:nvSpPr>
        <p:spPr>
          <a:xfrm>
            <a:off x="6304721" y="2444552"/>
            <a:ext cx="815089" cy="792055"/>
          </a:xfrm>
          <a:prstGeom prst="rect">
            <a:avLst/>
          </a:prstGeom>
          <a:solidFill>
            <a:schemeClr val="accent5"/>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2" name="Rectangle"/>
          <p:cNvSpPr/>
          <p:nvPr/>
        </p:nvSpPr>
        <p:spPr>
          <a:xfrm>
            <a:off x="7635775" y="2444552"/>
            <a:ext cx="815089" cy="792055"/>
          </a:xfrm>
          <a:prstGeom prst="rect">
            <a:avLst/>
          </a:prstGeom>
          <a:solidFill>
            <a:schemeClr val="accent6"/>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3" name="Rectangle"/>
          <p:cNvSpPr/>
          <p:nvPr/>
        </p:nvSpPr>
        <p:spPr>
          <a:xfrm>
            <a:off x="8966830" y="2444552"/>
            <a:ext cx="815089" cy="792055"/>
          </a:xfrm>
          <a:prstGeom prst="rect">
            <a:avLst/>
          </a:prstGeom>
          <a:solidFill>
            <a:schemeClr val="accent6">
              <a:satOff val="18029"/>
              <a:lumOff val="12067"/>
            </a:schemeClr>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4" name="Rectangle"/>
          <p:cNvSpPr/>
          <p:nvPr/>
        </p:nvSpPr>
        <p:spPr>
          <a:xfrm>
            <a:off x="980503" y="3601435"/>
            <a:ext cx="815088" cy="792056"/>
          </a:xfrm>
          <a:prstGeom prst="rect">
            <a:avLst/>
          </a:prstGeom>
          <a:solidFill>
            <a:schemeClr val="accent1"/>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5" name="Rectangle"/>
          <p:cNvSpPr/>
          <p:nvPr/>
        </p:nvSpPr>
        <p:spPr>
          <a:xfrm>
            <a:off x="2311557" y="3601435"/>
            <a:ext cx="815089" cy="792056"/>
          </a:xfrm>
          <a:prstGeom prst="rect">
            <a:avLst/>
          </a:prstGeom>
          <a:solidFill>
            <a:schemeClr val="accent2"/>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6" name="Rectangle"/>
          <p:cNvSpPr/>
          <p:nvPr/>
        </p:nvSpPr>
        <p:spPr>
          <a:xfrm>
            <a:off x="3642612" y="3601435"/>
            <a:ext cx="815089" cy="792056"/>
          </a:xfrm>
          <a:prstGeom prst="rect">
            <a:avLst/>
          </a:prstGeom>
          <a:solidFill>
            <a:schemeClr val="accent3"/>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7" name="Rectangle"/>
          <p:cNvSpPr/>
          <p:nvPr/>
        </p:nvSpPr>
        <p:spPr>
          <a:xfrm>
            <a:off x="4973666" y="3601435"/>
            <a:ext cx="815089" cy="792056"/>
          </a:xfrm>
          <a:prstGeom prst="rect">
            <a:avLst/>
          </a:prstGeom>
          <a:solidFill>
            <a:schemeClr val="accent4"/>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8" name="Rectangle"/>
          <p:cNvSpPr/>
          <p:nvPr/>
        </p:nvSpPr>
        <p:spPr>
          <a:xfrm>
            <a:off x="6304721" y="3601435"/>
            <a:ext cx="815089" cy="792056"/>
          </a:xfrm>
          <a:prstGeom prst="rect">
            <a:avLst/>
          </a:prstGeom>
          <a:solidFill>
            <a:schemeClr val="accent5"/>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9" name="Rectangle"/>
          <p:cNvSpPr/>
          <p:nvPr/>
        </p:nvSpPr>
        <p:spPr>
          <a:xfrm>
            <a:off x="7635776" y="3601435"/>
            <a:ext cx="815089" cy="792056"/>
          </a:xfrm>
          <a:prstGeom prst="rect">
            <a:avLst/>
          </a:prstGeom>
          <a:solidFill>
            <a:schemeClr val="accent4"/>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0" name="Rectangle"/>
          <p:cNvSpPr/>
          <p:nvPr/>
        </p:nvSpPr>
        <p:spPr>
          <a:xfrm>
            <a:off x="8966830" y="3601435"/>
            <a:ext cx="815089" cy="792056"/>
          </a:xfrm>
          <a:prstGeom prst="rect">
            <a:avLst/>
          </a:prstGeom>
          <a:solidFill>
            <a:schemeClr val="accent5"/>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1" name="Rectangle"/>
          <p:cNvSpPr/>
          <p:nvPr/>
        </p:nvSpPr>
        <p:spPr>
          <a:xfrm>
            <a:off x="10297885" y="3601435"/>
            <a:ext cx="815088" cy="792056"/>
          </a:xfrm>
          <a:prstGeom prst="rect">
            <a:avLst/>
          </a:prstGeom>
          <a:solidFill>
            <a:schemeClr val="accent6"/>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2" name="Rectangle"/>
          <p:cNvSpPr/>
          <p:nvPr/>
        </p:nvSpPr>
        <p:spPr>
          <a:xfrm>
            <a:off x="11628940" y="3601435"/>
            <a:ext cx="815089" cy="792056"/>
          </a:xfrm>
          <a:prstGeom prst="rect">
            <a:avLst/>
          </a:prstGeom>
          <a:solidFill>
            <a:schemeClr val="accent6">
              <a:satOff val="18029"/>
              <a:lumOff val="12067"/>
            </a:schemeClr>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3" name="Line"/>
          <p:cNvSpPr/>
          <p:nvPr/>
        </p:nvSpPr>
        <p:spPr>
          <a:xfrm>
            <a:off x="1784165" y="2873749"/>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4" name="Line"/>
          <p:cNvSpPr/>
          <p:nvPr/>
        </p:nvSpPr>
        <p:spPr>
          <a:xfrm>
            <a:off x="1784165" y="399746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5" name="Line"/>
          <p:cNvSpPr/>
          <p:nvPr/>
        </p:nvSpPr>
        <p:spPr>
          <a:xfrm>
            <a:off x="3107668" y="2873749"/>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6" name="Line"/>
          <p:cNvSpPr/>
          <p:nvPr/>
        </p:nvSpPr>
        <p:spPr>
          <a:xfrm>
            <a:off x="3107668" y="399746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7" name="Line"/>
          <p:cNvSpPr/>
          <p:nvPr/>
        </p:nvSpPr>
        <p:spPr>
          <a:xfrm>
            <a:off x="4431171" y="2873749"/>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8" name="Line"/>
          <p:cNvSpPr/>
          <p:nvPr/>
        </p:nvSpPr>
        <p:spPr>
          <a:xfrm>
            <a:off x="4431171" y="399746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9" name="Line"/>
          <p:cNvSpPr/>
          <p:nvPr/>
        </p:nvSpPr>
        <p:spPr>
          <a:xfrm>
            <a:off x="5754674" y="2873749"/>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0" name="Line"/>
          <p:cNvSpPr/>
          <p:nvPr/>
        </p:nvSpPr>
        <p:spPr>
          <a:xfrm>
            <a:off x="5754674" y="399746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1" name="Line"/>
          <p:cNvSpPr/>
          <p:nvPr/>
        </p:nvSpPr>
        <p:spPr>
          <a:xfrm>
            <a:off x="7078178" y="2873749"/>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2" name="Line"/>
          <p:cNvSpPr/>
          <p:nvPr/>
        </p:nvSpPr>
        <p:spPr>
          <a:xfrm>
            <a:off x="7078178" y="399746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3" name="Line"/>
          <p:cNvSpPr/>
          <p:nvPr/>
        </p:nvSpPr>
        <p:spPr>
          <a:xfrm>
            <a:off x="8439439" y="2873749"/>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4" name="Line"/>
          <p:cNvSpPr/>
          <p:nvPr/>
        </p:nvSpPr>
        <p:spPr>
          <a:xfrm>
            <a:off x="8439439" y="399746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5" name="Line"/>
          <p:cNvSpPr/>
          <p:nvPr/>
        </p:nvSpPr>
        <p:spPr>
          <a:xfrm>
            <a:off x="9756518" y="399746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6" name="Line"/>
          <p:cNvSpPr/>
          <p:nvPr/>
        </p:nvSpPr>
        <p:spPr>
          <a:xfrm>
            <a:off x="11101548" y="399746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Intron Retention &amp;…"/>
          <p:cNvSpPr txBox="1"/>
          <p:nvPr>
            <p:ph type="title"/>
          </p:nvPr>
        </p:nvSpPr>
        <p:spPr>
          <a:prstGeom prst="rect">
            <a:avLst/>
          </a:prstGeom>
        </p:spPr>
        <p:txBody>
          <a:bodyPr/>
          <a:lstStyle/>
          <a:p>
            <a:pPr defTabSz="490727">
              <a:defRPr sz="6719">
                <a:latin typeface="Helvetica Light"/>
                <a:ea typeface="Helvetica Light"/>
                <a:cs typeface="Helvetica Light"/>
                <a:sym typeface="Helvetica Light"/>
              </a:defRPr>
            </a:pPr>
            <a:r>
              <a:t>Intron Retention &amp; </a:t>
            </a:r>
          </a:p>
          <a:p>
            <a:pPr defTabSz="490727">
              <a:defRPr sz="6719">
                <a:latin typeface="Helvetica Light"/>
                <a:ea typeface="Helvetica Light"/>
                <a:cs typeface="Helvetica Light"/>
                <a:sym typeface="Helvetica Light"/>
              </a:defRPr>
            </a:pPr>
            <a:r>
              <a:t>Exon Exclusion</a:t>
            </a:r>
          </a:p>
        </p:txBody>
      </p:sp>
      <p:sp>
        <p:nvSpPr>
          <p:cNvPr id="309" name="In tumor suppressor, alterations in splicing can be a type of loss of function mutation…"/>
          <p:cNvSpPr txBox="1"/>
          <p:nvPr>
            <p:ph type="body" sz="half" idx="1"/>
          </p:nvPr>
        </p:nvSpPr>
        <p:spPr>
          <a:xfrm>
            <a:off x="952500" y="5146597"/>
            <a:ext cx="11099800" cy="3730703"/>
          </a:xfrm>
          <a:prstGeom prst="rect">
            <a:avLst/>
          </a:prstGeom>
        </p:spPr>
        <p:txBody>
          <a:bodyPr/>
          <a:lstStyle/>
          <a:p>
            <a:pPr>
              <a:spcBef>
                <a:spcPts val="1200"/>
              </a:spcBef>
              <a:buSzPct val="100000"/>
              <a:defRPr>
                <a:latin typeface="Helvetica Light"/>
                <a:ea typeface="Helvetica Light"/>
                <a:cs typeface="Helvetica Light"/>
                <a:sym typeface="Helvetica Light"/>
              </a:defRPr>
            </a:pPr>
            <a:r>
              <a:t>In tumor suppressor, alterations in splicing can be a type of loss of function mutation</a:t>
            </a:r>
          </a:p>
          <a:p>
            <a:pPr lvl="1">
              <a:spcBef>
                <a:spcPts val="1200"/>
              </a:spcBef>
              <a:buSzPct val="100000"/>
              <a:defRPr>
                <a:latin typeface="Helvetica Light"/>
                <a:ea typeface="Helvetica Light"/>
                <a:cs typeface="Helvetica Light"/>
                <a:sym typeface="Helvetica Light"/>
              </a:defRPr>
            </a:pPr>
            <a:r>
              <a:t>intron retentions can lead to non-sense mediated decay</a:t>
            </a:r>
          </a:p>
          <a:p>
            <a:pPr lvl="1">
              <a:spcBef>
                <a:spcPts val="1200"/>
              </a:spcBef>
              <a:buSzPct val="100000"/>
              <a:defRPr>
                <a:latin typeface="Helvetica Light"/>
                <a:ea typeface="Helvetica Light"/>
                <a:cs typeface="Helvetica Light"/>
                <a:sym typeface="Helvetica Light"/>
              </a:defRPr>
            </a:pPr>
            <a:r>
              <a:t>exon exclusion can lead to loss of protein function</a:t>
            </a:r>
          </a:p>
        </p:txBody>
      </p:sp>
      <p:sp>
        <p:nvSpPr>
          <p:cNvPr id="310" name="Rectangle"/>
          <p:cNvSpPr/>
          <p:nvPr/>
        </p:nvSpPr>
        <p:spPr>
          <a:xfrm>
            <a:off x="3425195" y="2609606"/>
            <a:ext cx="815089" cy="792055"/>
          </a:xfrm>
          <a:prstGeom prst="rect">
            <a:avLst/>
          </a:prstGeom>
          <a:solidFill>
            <a:schemeClr val="accent1"/>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1" name="Rectangle"/>
          <p:cNvSpPr/>
          <p:nvPr/>
        </p:nvSpPr>
        <p:spPr>
          <a:xfrm>
            <a:off x="4756249" y="2609606"/>
            <a:ext cx="815089" cy="792055"/>
          </a:xfrm>
          <a:prstGeom prst="rect">
            <a:avLst/>
          </a:prstGeom>
          <a:solidFill>
            <a:schemeClr val="accent2"/>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2" name="Rectangle"/>
          <p:cNvSpPr/>
          <p:nvPr/>
        </p:nvSpPr>
        <p:spPr>
          <a:xfrm>
            <a:off x="6087304" y="2609606"/>
            <a:ext cx="815089" cy="792055"/>
          </a:xfrm>
          <a:prstGeom prst="rect">
            <a:avLst/>
          </a:prstGeom>
          <a:solidFill>
            <a:schemeClr val="accent3"/>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3" name="Rectangle"/>
          <p:cNvSpPr/>
          <p:nvPr/>
        </p:nvSpPr>
        <p:spPr>
          <a:xfrm>
            <a:off x="7433461" y="2609606"/>
            <a:ext cx="815089" cy="792055"/>
          </a:xfrm>
          <a:prstGeom prst="rect">
            <a:avLst/>
          </a:prstGeom>
          <a:solidFill>
            <a:schemeClr val="accent6"/>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4" name="Rectangle"/>
          <p:cNvSpPr/>
          <p:nvPr/>
        </p:nvSpPr>
        <p:spPr>
          <a:xfrm>
            <a:off x="8764516" y="2609606"/>
            <a:ext cx="815089" cy="792055"/>
          </a:xfrm>
          <a:prstGeom prst="rect">
            <a:avLst/>
          </a:prstGeom>
          <a:solidFill>
            <a:schemeClr val="accent6">
              <a:satOff val="18029"/>
              <a:lumOff val="12067"/>
            </a:schemeClr>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5" name="Rectangle"/>
          <p:cNvSpPr/>
          <p:nvPr/>
        </p:nvSpPr>
        <p:spPr>
          <a:xfrm>
            <a:off x="310464" y="3610966"/>
            <a:ext cx="815088" cy="792055"/>
          </a:xfrm>
          <a:prstGeom prst="rect">
            <a:avLst/>
          </a:prstGeom>
          <a:solidFill>
            <a:schemeClr val="accent1"/>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6" name="Rectangle"/>
          <p:cNvSpPr/>
          <p:nvPr/>
        </p:nvSpPr>
        <p:spPr>
          <a:xfrm>
            <a:off x="1641518" y="3610966"/>
            <a:ext cx="815089" cy="792055"/>
          </a:xfrm>
          <a:prstGeom prst="rect">
            <a:avLst/>
          </a:prstGeom>
          <a:solidFill>
            <a:schemeClr val="accent2"/>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7" name="Rectangle"/>
          <p:cNvSpPr/>
          <p:nvPr/>
        </p:nvSpPr>
        <p:spPr>
          <a:xfrm>
            <a:off x="2972573" y="3630026"/>
            <a:ext cx="815089" cy="792055"/>
          </a:xfrm>
          <a:prstGeom prst="rect">
            <a:avLst/>
          </a:prstGeom>
          <a:solidFill>
            <a:schemeClr val="accent6"/>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8" name="Rectangle"/>
          <p:cNvSpPr/>
          <p:nvPr/>
        </p:nvSpPr>
        <p:spPr>
          <a:xfrm>
            <a:off x="4303628" y="3630026"/>
            <a:ext cx="815089" cy="792055"/>
          </a:xfrm>
          <a:prstGeom prst="rect">
            <a:avLst/>
          </a:prstGeom>
          <a:solidFill>
            <a:schemeClr val="accent6">
              <a:satOff val="18029"/>
              <a:lumOff val="12067"/>
            </a:schemeClr>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9" name="Line"/>
          <p:cNvSpPr/>
          <p:nvPr/>
        </p:nvSpPr>
        <p:spPr>
          <a:xfrm>
            <a:off x="4228858" y="303880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0" name="Line"/>
          <p:cNvSpPr/>
          <p:nvPr/>
        </p:nvSpPr>
        <p:spPr>
          <a:xfrm>
            <a:off x="1114126" y="4006993"/>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1" name="Line"/>
          <p:cNvSpPr/>
          <p:nvPr/>
        </p:nvSpPr>
        <p:spPr>
          <a:xfrm>
            <a:off x="5552361" y="303880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2" name="Line"/>
          <p:cNvSpPr/>
          <p:nvPr/>
        </p:nvSpPr>
        <p:spPr>
          <a:xfrm>
            <a:off x="2437629" y="4006993"/>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3" name="Line"/>
          <p:cNvSpPr/>
          <p:nvPr/>
        </p:nvSpPr>
        <p:spPr>
          <a:xfrm>
            <a:off x="6875864" y="303880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4" name="Line"/>
          <p:cNvSpPr/>
          <p:nvPr/>
        </p:nvSpPr>
        <p:spPr>
          <a:xfrm>
            <a:off x="8237125" y="3038802"/>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5" name="Line"/>
          <p:cNvSpPr/>
          <p:nvPr/>
        </p:nvSpPr>
        <p:spPr>
          <a:xfrm>
            <a:off x="3776236" y="4026053"/>
            <a:ext cx="553922"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6" name="Rectangle"/>
          <p:cNvSpPr/>
          <p:nvPr/>
        </p:nvSpPr>
        <p:spPr>
          <a:xfrm>
            <a:off x="6656841" y="3620496"/>
            <a:ext cx="815089" cy="792055"/>
          </a:xfrm>
          <a:prstGeom prst="rect">
            <a:avLst/>
          </a:prstGeom>
          <a:solidFill>
            <a:schemeClr val="accent1"/>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7" name="Rectangle"/>
          <p:cNvSpPr/>
          <p:nvPr/>
        </p:nvSpPr>
        <p:spPr>
          <a:xfrm>
            <a:off x="7987896" y="3620496"/>
            <a:ext cx="815088" cy="792055"/>
          </a:xfrm>
          <a:prstGeom prst="rect">
            <a:avLst/>
          </a:prstGeom>
          <a:solidFill>
            <a:schemeClr val="accent2"/>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8" name="Rectangle"/>
          <p:cNvSpPr/>
          <p:nvPr/>
        </p:nvSpPr>
        <p:spPr>
          <a:xfrm>
            <a:off x="9318950" y="3620496"/>
            <a:ext cx="1033621" cy="792055"/>
          </a:xfrm>
          <a:prstGeom prst="rect">
            <a:avLst/>
          </a:prstGeom>
          <a:solidFill>
            <a:schemeClr val="accent3"/>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9" name="Rectangle"/>
          <p:cNvSpPr/>
          <p:nvPr/>
        </p:nvSpPr>
        <p:spPr>
          <a:xfrm>
            <a:off x="10665107" y="3620496"/>
            <a:ext cx="815088" cy="792055"/>
          </a:xfrm>
          <a:prstGeom prst="rect">
            <a:avLst/>
          </a:prstGeom>
          <a:solidFill>
            <a:schemeClr val="accent6"/>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0" name="Rectangle"/>
          <p:cNvSpPr/>
          <p:nvPr/>
        </p:nvSpPr>
        <p:spPr>
          <a:xfrm>
            <a:off x="11996162" y="3620496"/>
            <a:ext cx="815088" cy="792055"/>
          </a:xfrm>
          <a:prstGeom prst="rect">
            <a:avLst/>
          </a:prstGeom>
          <a:solidFill>
            <a:schemeClr val="accent6">
              <a:satOff val="18029"/>
              <a:lumOff val="12067"/>
            </a:schemeClr>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1" name="Line"/>
          <p:cNvSpPr/>
          <p:nvPr/>
        </p:nvSpPr>
        <p:spPr>
          <a:xfrm>
            <a:off x="7460504" y="4049693"/>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2" name="Line"/>
          <p:cNvSpPr/>
          <p:nvPr/>
        </p:nvSpPr>
        <p:spPr>
          <a:xfrm>
            <a:off x="8784007" y="4049693"/>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3" name="Line"/>
          <p:cNvSpPr/>
          <p:nvPr/>
        </p:nvSpPr>
        <p:spPr>
          <a:xfrm>
            <a:off x="10344032" y="4049693"/>
            <a:ext cx="321833"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4" name="Line"/>
          <p:cNvSpPr/>
          <p:nvPr/>
        </p:nvSpPr>
        <p:spPr>
          <a:xfrm>
            <a:off x="11468770" y="4049693"/>
            <a:ext cx="553921" cy="1"/>
          </a:xfrm>
          <a:prstGeom prst="lin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TextBox 4"/>
          <p:cNvSpPr txBox="1"/>
          <p:nvPr/>
        </p:nvSpPr>
        <p:spPr>
          <a:xfrm>
            <a:off x="370139" y="423851"/>
            <a:ext cx="12264523" cy="8666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4800">
                <a:latin typeface="Helvetica Light"/>
                <a:ea typeface="Helvetica Light"/>
                <a:cs typeface="Helvetica Light"/>
                <a:sym typeface="Helvetica Light"/>
              </a:defRPr>
            </a:lvl1pPr>
          </a:lstStyle>
          <a:p>
            <a:pPr/>
            <a:r>
              <a:t>How do we find targetable mutations?</a:t>
            </a:r>
          </a:p>
        </p:txBody>
      </p:sp>
      <p:sp>
        <p:nvSpPr>
          <p:cNvPr id="337" name="Content Placeholder 2"/>
          <p:cNvSpPr txBox="1"/>
          <p:nvPr/>
        </p:nvSpPr>
        <p:spPr>
          <a:xfrm>
            <a:off x="226022" y="1772153"/>
            <a:ext cx="12552756" cy="689305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marL="550465" indent="-550465" algn="l" defTabSz="949350">
              <a:spcBef>
                <a:spcPts val="800"/>
              </a:spcBef>
              <a:buSzPct val="100000"/>
              <a:buAutoNum type="arabicPeriod" startAt="1"/>
              <a:defRPr b="0" sz="2774">
                <a:latin typeface="Helvetica Light"/>
                <a:ea typeface="Helvetica Light"/>
                <a:cs typeface="Helvetica Light"/>
                <a:sym typeface="Helvetica Light"/>
              </a:defRPr>
            </a:pPr>
            <a:r>
              <a:t>Generate Good Quality Data</a:t>
            </a:r>
          </a:p>
          <a:p>
            <a:pPr lvl="1" marL="1014015" indent="-550465" algn="l" defTabSz="949350">
              <a:spcBef>
                <a:spcPts val="800"/>
              </a:spcBef>
              <a:buSzPct val="100000"/>
              <a:buAutoNum type="arabicPeriod" startAt="1"/>
              <a:defRPr b="0" sz="2774">
                <a:latin typeface="Helvetica Light"/>
                <a:ea typeface="Helvetica Light"/>
                <a:cs typeface="Helvetica Light"/>
                <a:sym typeface="Helvetica Light"/>
              </a:defRPr>
            </a:pPr>
            <a:r>
              <a:t>FISH</a:t>
            </a:r>
          </a:p>
          <a:p>
            <a:pPr lvl="1" marL="1014015" indent="-550465" algn="l" defTabSz="949350">
              <a:spcBef>
                <a:spcPts val="800"/>
              </a:spcBef>
              <a:buSzPct val="100000"/>
              <a:buAutoNum type="arabicPeriod" startAt="1"/>
              <a:defRPr b="0" sz="2774">
                <a:latin typeface="Helvetica Light"/>
                <a:ea typeface="Helvetica Light"/>
                <a:cs typeface="Helvetica Light"/>
                <a:sym typeface="Helvetica Light"/>
              </a:defRPr>
            </a:pPr>
            <a:r>
              <a:t>Microarray</a:t>
            </a:r>
          </a:p>
          <a:p>
            <a:pPr lvl="1" marL="1014015" indent="-550465" algn="l" defTabSz="949350">
              <a:spcBef>
                <a:spcPts val="800"/>
              </a:spcBef>
              <a:buSzPct val="100000"/>
              <a:buAutoNum type="arabicPeriod" startAt="1"/>
              <a:defRPr b="0" sz="2774">
                <a:latin typeface="Helvetica Light"/>
                <a:ea typeface="Helvetica Light"/>
                <a:cs typeface="Helvetica Light"/>
                <a:sym typeface="Helvetica Light"/>
              </a:defRPr>
            </a:pPr>
            <a:r>
              <a:t>Sanger Sequencing</a:t>
            </a:r>
          </a:p>
          <a:p>
            <a:pPr lvl="1" marL="1014015" indent="-550465" algn="l" defTabSz="949350">
              <a:spcBef>
                <a:spcPts val="800"/>
              </a:spcBef>
              <a:buSzPct val="100000"/>
              <a:buAutoNum type="arabicPeriod" startAt="1"/>
              <a:defRPr b="0" sz="2774">
                <a:latin typeface="Helvetica Light"/>
                <a:ea typeface="Helvetica Light"/>
                <a:cs typeface="Helvetica Light"/>
                <a:sym typeface="Helvetica Light"/>
              </a:defRPr>
            </a:pPr>
            <a:r>
              <a:t>Sequence Libraries, Gene targeting and Next-generation Sequencing</a:t>
            </a:r>
          </a:p>
          <a:p>
            <a:pPr marL="550465" indent="-550465" algn="l" defTabSz="949350">
              <a:spcBef>
                <a:spcPts val="800"/>
              </a:spcBef>
              <a:buSzPct val="100000"/>
              <a:buAutoNum type="arabicPeriod" startAt="1"/>
              <a:defRPr b="0" sz="2774">
                <a:latin typeface="Helvetica Light"/>
                <a:ea typeface="Helvetica Light"/>
                <a:cs typeface="Helvetica Light"/>
                <a:sym typeface="Helvetica Light"/>
              </a:defRPr>
            </a:pPr>
            <a:r>
              <a:t>Predict genetic variation compared to the reference genome</a:t>
            </a:r>
          </a:p>
          <a:p>
            <a:pPr marL="55046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Determine the impact and effect of this variation on genes</a:t>
            </a:r>
          </a:p>
          <a:p>
            <a:pPr marL="55046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Predict variation likely to be functional</a:t>
            </a:r>
          </a:p>
          <a:p>
            <a:pPr marL="55046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Determine which mutations are likely to be “clinically actionable.</a:t>
            </a:r>
          </a:p>
          <a:p>
            <a:pPr lvl="1" marL="101401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FDA approved drugs</a:t>
            </a:r>
          </a:p>
          <a:p>
            <a:pPr lvl="1" marL="101401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Clinical Trials</a:t>
            </a:r>
          </a:p>
          <a:p>
            <a:pPr marL="55046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Determine if the profile of these mutation are clinical actionable (immunotherapies)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Data Generation…"/>
          <p:cNvSpPr txBox="1"/>
          <p:nvPr>
            <p:ph type="body" idx="1"/>
          </p:nvPr>
        </p:nvSpPr>
        <p:spPr>
          <a:xfrm>
            <a:off x="952500" y="15522"/>
            <a:ext cx="11099800" cy="8807592"/>
          </a:xfrm>
          <a:prstGeom prst="rect">
            <a:avLst/>
          </a:prstGeom>
        </p:spPr>
        <p:txBody>
          <a:bodyPr/>
          <a:lstStyle/>
          <a:p>
            <a:pPr marL="500062" indent="-500062" defTabSz="457200">
              <a:spcBef>
                <a:spcPts val="1000"/>
              </a:spcBef>
              <a:defRPr sz="3600">
                <a:latin typeface="Helvetica"/>
                <a:ea typeface="Helvetica"/>
                <a:cs typeface="Helvetica"/>
                <a:sym typeface="Helvetica"/>
              </a:defRPr>
            </a:pPr>
            <a:r>
              <a:t>Data Generation</a:t>
            </a:r>
          </a:p>
          <a:p>
            <a:pPr lvl="1" marL="944562" indent="-500062" defTabSz="457200">
              <a:spcBef>
                <a:spcPts val="1000"/>
              </a:spcBef>
              <a:defRPr sz="3600">
                <a:latin typeface="Helvetica"/>
                <a:ea typeface="Helvetica"/>
                <a:cs typeface="Helvetica"/>
                <a:sym typeface="Helvetica"/>
              </a:defRPr>
            </a:pPr>
            <a:r>
              <a:t>Whole Genome or Panel? </a:t>
            </a:r>
          </a:p>
          <a:p>
            <a:pPr lvl="1" marL="944562" indent="-500062" defTabSz="457200">
              <a:spcBef>
                <a:spcPts val="1000"/>
              </a:spcBef>
              <a:defRPr sz="3600">
                <a:latin typeface="Helvetica"/>
                <a:ea typeface="Helvetica"/>
                <a:cs typeface="Helvetica"/>
                <a:sym typeface="Helvetica"/>
              </a:defRPr>
            </a:pPr>
            <a:r>
              <a:t>Sequencing</a:t>
            </a:r>
          </a:p>
          <a:p>
            <a:pPr lvl="1" marL="944562" indent="-500062" defTabSz="457200">
              <a:spcBef>
                <a:spcPts val="1000"/>
              </a:spcBef>
              <a:defRPr sz="3600">
                <a:latin typeface="Helvetica"/>
                <a:ea typeface="Helvetica"/>
                <a:cs typeface="Helvetica"/>
                <a:sym typeface="Helvetica"/>
              </a:defRPr>
            </a:pPr>
            <a:r>
              <a:t>What is the difference between whole genome, whole exome and gene panels?</a:t>
            </a:r>
          </a:p>
          <a:p>
            <a:pPr lvl="1" marL="944562" indent="-500062" defTabSz="457200">
              <a:spcBef>
                <a:spcPts val="1000"/>
              </a:spcBef>
              <a:defRPr sz="3600">
                <a:latin typeface="Helvetica"/>
                <a:ea typeface="Helvetica"/>
                <a:cs typeface="Helvetica"/>
                <a:sym typeface="Helvetica"/>
              </a:defRPr>
            </a:pPr>
            <a:r>
              <a:t>Quality assessment</a:t>
            </a:r>
          </a:p>
          <a:p>
            <a:pPr marL="500062" indent="-500062" defTabSz="457200">
              <a:spcBef>
                <a:spcPts val="1000"/>
              </a:spcBef>
              <a:defRPr sz="3600">
                <a:solidFill>
                  <a:srgbClr val="929292"/>
                </a:solidFill>
                <a:latin typeface="Helvetica"/>
                <a:ea typeface="Helvetica"/>
                <a:cs typeface="Helvetica"/>
                <a:sym typeface="Helvetica"/>
              </a:defRPr>
            </a:pPr>
            <a:r>
              <a:t>Primary analysis</a:t>
            </a:r>
          </a:p>
          <a:p>
            <a:pPr lvl="1" marL="944562" indent="-500062" defTabSz="457200">
              <a:spcBef>
                <a:spcPts val="1000"/>
              </a:spcBef>
              <a:defRPr sz="3600">
                <a:solidFill>
                  <a:srgbClr val="929292"/>
                </a:solidFill>
                <a:latin typeface="Helvetica"/>
                <a:ea typeface="Helvetica"/>
                <a:cs typeface="Helvetica"/>
                <a:sym typeface="Helvetica"/>
              </a:defRPr>
            </a:pPr>
            <a:r>
              <a:t>Short Read Alignment</a:t>
            </a:r>
          </a:p>
          <a:p>
            <a:pPr lvl="1" marL="944562" indent="-500062" defTabSz="457200">
              <a:spcBef>
                <a:spcPts val="1000"/>
              </a:spcBef>
              <a:defRPr sz="3600">
                <a:solidFill>
                  <a:srgbClr val="929292"/>
                </a:solidFill>
                <a:latin typeface="Helvetica"/>
                <a:ea typeface="Helvetica"/>
                <a:cs typeface="Helvetica"/>
                <a:sym typeface="Helvetica"/>
              </a:defRPr>
            </a:pPr>
            <a:r>
              <a:t>Inherited vs Acquired Variation Detection</a:t>
            </a:r>
          </a:p>
          <a:p>
            <a:pPr lvl="1" marL="944562" indent="-500062" defTabSz="457200">
              <a:spcBef>
                <a:spcPts val="1000"/>
              </a:spcBef>
              <a:defRPr sz="3600">
                <a:solidFill>
                  <a:srgbClr val="929292"/>
                </a:solidFill>
                <a:latin typeface="Helvetica"/>
                <a:ea typeface="Helvetica"/>
                <a:cs typeface="Helvetica"/>
                <a:sym typeface="Helvetica"/>
              </a:defRPr>
            </a:pPr>
            <a:r>
              <a:t>Different Types of Genetic Variation (SNVs, Indels, SVs)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TextBox 4"/>
          <p:cNvSpPr txBox="1"/>
          <p:nvPr/>
        </p:nvSpPr>
        <p:spPr>
          <a:xfrm>
            <a:off x="370139" y="405788"/>
            <a:ext cx="12264523" cy="8666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4800">
                <a:latin typeface="Helvetica Light"/>
                <a:ea typeface="Helvetica Light"/>
                <a:cs typeface="Helvetica Light"/>
                <a:sym typeface="Helvetica Light"/>
              </a:defRPr>
            </a:lvl1pPr>
          </a:lstStyle>
          <a:p>
            <a:pPr/>
            <a:r>
              <a:t>Sequencing Applications</a:t>
            </a:r>
          </a:p>
        </p:txBody>
      </p:sp>
      <p:sp>
        <p:nvSpPr>
          <p:cNvPr id="342" name="Content Placeholder 2"/>
          <p:cNvSpPr txBox="1"/>
          <p:nvPr/>
        </p:nvSpPr>
        <p:spPr>
          <a:xfrm>
            <a:off x="226022" y="1784258"/>
            <a:ext cx="12552756" cy="692146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marL="366775" indent="-366775" algn="l" defTabSz="988364">
              <a:buSzPct val="100000"/>
              <a:buFont typeface="Arial"/>
              <a:buChar char="•"/>
              <a:defRPr b="0" sz="2888">
                <a:latin typeface="Helvetica Light"/>
                <a:ea typeface="Helvetica Light"/>
                <a:cs typeface="Helvetica Light"/>
                <a:sym typeface="Helvetica Light"/>
              </a:defRPr>
            </a:pPr>
            <a:r>
              <a:t>Sanger Sequencing (~1kb)</a:t>
            </a:r>
          </a:p>
          <a:p>
            <a:pPr lvl="1" marL="714247" indent="-366775" algn="l" defTabSz="988364">
              <a:buSzPct val="100000"/>
              <a:buFont typeface="Arial"/>
              <a:buChar char="•"/>
              <a:defRPr b="0" sz="2888">
                <a:latin typeface="Helvetica Light"/>
                <a:ea typeface="Helvetica Light"/>
                <a:cs typeface="Helvetica Light"/>
                <a:sym typeface="Helvetica Light"/>
              </a:defRPr>
            </a:pPr>
            <a:r>
              <a:t>Used to identify the common pathogenic driver mutations in a few genes: KRAS, EGFR, etc</a:t>
            </a:r>
          </a:p>
          <a:p>
            <a:pPr lvl="1" marL="714247" indent="-366775" algn="l" defTabSz="988364">
              <a:buSzPct val="100000"/>
              <a:buFont typeface="Arial"/>
              <a:buChar char="•"/>
              <a:defRPr b="0" sz="2888">
                <a:latin typeface="Helvetica Light"/>
                <a:ea typeface="Helvetica Light"/>
                <a:cs typeface="Helvetica Light"/>
                <a:sym typeface="Helvetica Light"/>
              </a:defRPr>
            </a:pPr>
            <a:r>
              <a:t>1-100 amplicon targets</a:t>
            </a:r>
          </a:p>
          <a:p>
            <a:pPr lvl="1" marL="714247" indent="-366775" algn="l" defTabSz="988364">
              <a:buSzPct val="100000"/>
              <a:buFont typeface="Arial"/>
              <a:buChar char="•"/>
              <a:defRPr b="0" sz="2888">
                <a:latin typeface="Helvetica Light"/>
                <a:ea typeface="Helvetica Light"/>
                <a:cs typeface="Helvetica Light"/>
                <a:sym typeface="Helvetica Light"/>
              </a:defRPr>
            </a:pPr>
            <a:r>
              <a:t>Microsatellite or STR analysis</a:t>
            </a:r>
          </a:p>
          <a:p>
            <a:pPr marL="366775" indent="-366775" algn="l" defTabSz="988364">
              <a:buSzPct val="100000"/>
              <a:buFont typeface="Arial"/>
              <a:buChar char="•"/>
              <a:defRPr b="0" sz="2888">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Illumina Short Read Sequencing (50bp-300bp)</a:t>
            </a:r>
          </a:p>
          <a:p>
            <a:pPr lvl="1" marL="714247" indent="-366775" algn="l" defTabSz="988364">
              <a:buSzPct val="100000"/>
              <a:buFont typeface="Arial"/>
              <a:buChar char="•"/>
              <a:defRPr b="0" sz="2888">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“Next-generation Sequencing”</a:t>
            </a:r>
          </a:p>
          <a:p>
            <a:pPr lvl="1" marL="714247" indent="-366775" algn="l" defTabSz="988364">
              <a:buSzPct val="100000"/>
              <a:buFont typeface="Arial"/>
              <a:buChar char="•"/>
              <a:defRPr b="0" sz="2888">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Whole Genome Sequencing (WGS)</a:t>
            </a:r>
          </a:p>
          <a:p>
            <a:pPr lvl="1" marL="714247" indent="-366775" algn="l" defTabSz="988364">
              <a:buSzPct val="100000"/>
              <a:buFont typeface="Arial"/>
              <a:buChar char="•"/>
              <a:defRPr b="0" sz="2888">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Amplicon-based Sequencing</a:t>
            </a:r>
          </a:p>
          <a:p>
            <a:pPr lvl="2" marL="1061719" indent="-366775" algn="l" defTabSz="988364">
              <a:buSzPct val="100000"/>
              <a:buFont typeface="Arial"/>
              <a:buChar char="•"/>
              <a:defRPr b="0" sz="2888">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uses primers</a:t>
            </a:r>
          </a:p>
          <a:p>
            <a:pPr lvl="2" marL="1061719" indent="-366775" algn="l" defTabSz="988364">
              <a:buSzPct val="100000"/>
              <a:buFont typeface="Arial"/>
              <a:buChar char="•"/>
              <a:defRPr b="0" sz="2888">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feasible for ~ 100 genes</a:t>
            </a:r>
          </a:p>
          <a:p>
            <a:pPr lvl="1" marL="714247" indent="-366775" algn="l" defTabSz="988364">
              <a:buSzPct val="100000"/>
              <a:buFont typeface="Arial"/>
              <a:buChar char="•"/>
              <a:defRPr b="0" sz="2888">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Hybridization-based Sequencing</a:t>
            </a:r>
          </a:p>
          <a:p>
            <a:pPr lvl="2" marL="1061719" indent="-366775" algn="l" defTabSz="988364">
              <a:buSzPct val="100000"/>
              <a:buFont typeface="Arial"/>
              <a:buChar char="•"/>
              <a:defRPr b="0" sz="2888">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uses baits</a:t>
            </a:r>
          </a:p>
          <a:p>
            <a:pPr lvl="2" marL="1061719" indent="-366775" algn="l" defTabSz="988364">
              <a:buSzPct val="100000"/>
              <a:buFont typeface="Arial"/>
              <a:buChar char="•"/>
              <a:defRPr b="0" sz="2888">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feasible for any size gene panel from whole exome sequencing (WES) to small gene-panels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Genomic Sequencing"/>
          <p:cNvSpPr txBox="1"/>
          <p:nvPr>
            <p:ph type="title"/>
          </p:nvPr>
        </p:nvSpPr>
        <p:spPr>
          <a:xfrm>
            <a:off x="952500" y="19191"/>
            <a:ext cx="11099800" cy="2159001"/>
          </a:xfrm>
          <a:prstGeom prst="rect">
            <a:avLst/>
          </a:prstGeom>
        </p:spPr>
        <p:txBody>
          <a:bodyPr/>
          <a:lstStyle>
            <a:lvl1pPr>
              <a:defRPr>
                <a:latin typeface="Helvetica Light"/>
                <a:ea typeface="Helvetica Light"/>
                <a:cs typeface="Helvetica Light"/>
                <a:sym typeface="Helvetica Light"/>
              </a:defRPr>
            </a:lvl1pPr>
          </a:lstStyle>
          <a:p>
            <a:pPr/>
            <a:r>
              <a:t>Genomic Sequencing</a:t>
            </a:r>
          </a:p>
        </p:txBody>
      </p:sp>
      <p:sp>
        <p:nvSpPr>
          <p:cNvPr id="345" name="Whole Genome Sequencing…"/>
          <p:cNvSpPr txBox="1"/>
          <p:nvPr>
            <p:ph type="body" idx="1"/>
          </p:nvPr>
        </p:nvSpPr>
        <p:spPr>
          <a:xfrm>
            <a:off x="952500" y="1988062"/>
            <a:ext cx="11099800" cy="6714350"/>
          </a:xfrm>
          <a:prstGeom prst="rect">
            <a:avLst/>
          </a:prstGeom>
        </p:spPr>
        <p:txBody>
          <a:bodyPr/>
          <a:lstStyle/>
          <a:p>
            <a:pPr marL="138684" indent="-138684" defTabSz="531622">
              <a:spcBef>
                <a:spcPts val="1000"/>
              </a:spcBef>
              <a:buSzPct val="100000"/>
              <a:defRPr sz="2912">
                <a:latin typeface="Helvetica Light"/>
                <a:ea typeface="Helvetica Light"/>
                <a:cs typeface="Helvetica Light"/>
                <a:sym typeface="Helvetica Light"/>
              </a:defRPr>
            </a:pPr>
            <a:r>
              <a:t>Whole Genome Sequencing</a:t>
            </a:r>
          </a:p>
          <a:p>
            <a:pPr lvl="1" marL="808990" indent="-404495" defTabSz="531622">
              <a:spcBef>
                <a:spcPts val="1000"/>
              </a:spcBef>
              <a:buSzPct val="100000"/>
              <a:defRPr sz="2912">
                <a:latin typeface="Helvetica Light"/>
                <a:ea typeface="Helvetica Light"/>
                <a:cs typeface="Helvetica Light"/>
                <a:sym typeface="Helvetica Light"/>
              </a:defRPr>
            </a:pPr>
            <a:r>
              <a:t>Good for detecting structural variation and non-coding mutations</a:t>
            </a:r>
          </a:p>
          <a:p>
            <a:pPr lvl="1" marL="808990" indent="-404495" defTabSz="531622">
              <a:spcBef>
                <a:spcPts val="1000"/>
              </a:spcBef>
              <a:buSzPct val="100000"/>
              <a:defRPr sz="2912">
                <a:latin typeface="Helvetica Light"/>
                <a:ea typeface="Helvetica Light"/>
                <a:cs typeface="Helvetica Light"/>
                <a:sym typeface="Helvetica Light"/>
              </a:defRPr>
            </a:pPr>
            <a:r>
              <a:t>More uniform coverage than panel sequencing</a:t>
            </a:r>
          </a:p>
          <a:p>
            <a:pPr lvl="1" marL="808990" indent="-404495" defTabSz="531622">
              <a:spcBef>
                <a:spcPts val="1000"/>
              </a:spcBef>
              <a:buSzPct val="100000"/>
              <a:defRPr sz="2912">
                <a:latin typeface="Helvetica Light"/>
                <a:ea typeface="Helvetica Light"/>
                <a:cs typeface="Helvetica Light"/>
                <a:sym typeface="Helvetica Light"/>
              </a:defRPr>
            </a:pPr>
            <a:r>
              <a:t>Typically sequenced at 30-40X coverage</a:t>
            </a:r>
          </a:p>
          <a:p>
            <a:pPr marL="138684" indent="-138684" defTabSz="531622">
              <a:spcBef>
                <a:spcPts val="1000"/>
              </a:spcBef>
              <a:buSzPct val="100000"/>
              <a:defRPr sz="2912">
                <a:latin typeface="Helvetica Light"/>
                <a:ea typeface="Helvetica Light"/>
                <a:cs typeface="Helvetica Light"/>
                <a:sym typeface="Helvetica Light"/>
              </a:defRPr>
            </a:pPr>
            <a:r>
              <a:t>Panel Sequencing</a:t>
            </a:r>
          </a:p>
          <a:p>
            <a:pPr lvl="1" marL="808990" indent="-404495" defTabSz="531622">
              <a:spcBef>
                <a:spcPts val="1000"/>
              </a:spcBef>
              <a:buSzPct val="100000"/>
              <a:defRPr sz="2912">
                <a:latin typeface="Helvetica Light"/>
                <a:ea typeface="Helvetica Light"/>
                <a:cs typeface="Helvetica Light"/>
                <a:sym typeface="Helvetica Light"/>
              </a:defRPr>
            </a:pPr>
            <a:r>
              <a:t>Cheaper than whole genome</a:t>
            </a:r>
          </a:p>
          <a:p>
            <a:pPr lvl="1" marL="808990" indent="-404495" defTabSz="531622">
              <a:spcBef>
                <a:spcPts val="1000"/>
              </a:spcBef>
              <a:buSzPct val="100000"/>
              <a:defRPr sz="2912">
                <a:latin typeface="Helvetica Light"/>
                <a:ea typeface="Helvetica Light"/>
                <a:cs typeface="Helvetica Light"/>
                <a:sym typeface="Helvetica Light"/>
              </a:defRPr>
            </a:pPr>
            <a:r>
              <a:t>Whole Exome is a panel of ~ 2% of the genome focusing on protein coding regions.</a:t>
            </a:r>
          </a:p>
          <a:p>
            <a:pPr lvl="2" marL="1213485" indent="-404495" defTabSz="531622">
              <a:spcBef>
                <a:spcPts val="1000"/>
              </a:spcBef>
              <a:buSzPct val="100000"/>
              <a:defRPr sz="2912">
                <a:latin typeface="Helvetica Light"/>
                <a:ea typeface="Helvetica Light"/>
                <a:cs typeface="Helvetica Light"/>
                <a:sym typeface="Helvetica Light"/>
              </a:defRPr>
            </a:pPr>
            <a:r>
              <a:t>Typically sequenced at 80-100X coverage</a:t>
            </a:r>
          </a:p>
          <a:p>
            <a:pPr lvl="1" marL="808990" indent="-404495" defTabSz="531622">
              <a:spcBef>
                <a:spcPts val="1000"/>
              </a:spcBef>
              <a:buSzPct val="100000"/>
              <a:defRPr sz="2912">
                <a:latin typeface="Helvetica Light"/>
                <a:ea typeface="Helvetica Light"/>
                <a:cs typeface="Helvetica Light"/>
                <a:sym typeface="Helvetica Light"/>
              </a:defRPr>
            </a:pPr>
            <a:r>
              <a:t>Custom panel are typically 100-2000 genes</a:t>
            </a:r>
          </a:p>
          <a:p>
            <a:pPr lvl="2" marL="1213485" indent="-404495" defTabSz="531622">
              <a:spcBef>
                <a:spcPts val="1000"/>
              </a:spcBef>
              <a:buSzPct val="100000"/>
              <a:defRPr sz="2912">
                <a:latin typeface="Helvetica Light"/>
                <a:ea typeface="Helvetica Light"/>
                <a:cs typeface="Helvetica Light"/>
                <a:sym typeface="Helvetica Light"/>
              </a:defRPr>
            </a:pPr>
            <a:r>
              <a:t>Typically sequenced at 500-1000X coverage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Whole Genome Shotgun"/>
          <p:cNvSpPr txBox="1"/>
          <p:nvPr>
            <p:ph type="title" idx="4294967295"/>
          </p:nvPr>
        </p:nvSpPr>
        <p:spPr>
          <a:xfrm>
            <a:off x="650239" y="119662"/>
            <a:ext cx="11704322" cy="1625601"/>
          </a:xfrm>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Whole Genome Shotgun</a:t>
            </a:r>
          </a:p>
        </p:txBody>
      </p:sp>
      <p:sp>
        <p:nvSpPr>
          <p:cNvPr id="348" name="The Genome is fragmented…"/>
          <p:cNvSpPr txBox="1"/>
          <p:nvPr>
            <p:ph type="body" sz="half" idx="4294967295"/>
          </p:nvPr>
        </p:nvSpPr>
        <p:spPr>
          <a:xfrm>
            <a:off x="6625801" y="1810473"/>
            <a:ext cx="6183349" cy="6132654"/>
          </a:xfrm>
          <a:prstGeom prst="rect">
            <a:avLst/>
          </a:prstGeom>
        </p:spPr>
        <p:txBody>
          <a:bodyPr/>
          <a:lstStyle/>
          <a:p>
            <a:pPr lvl="1" marL="381000" indent="-381000">
              <a:spcBef>
                <a:spcPts val="2400"/>
              </a:spcBef>
              <a:buSzPct val="100000"/>
              <a:defRPr sz="3600">
                <a:latin typeface="Helvetica Light"/>
                <a:ea typeface="Helvetica Light"/>
                <a:cs typeface="Helvetica Light"/>
                <a:sym typeface="Helvetica Light"/>
              </a:defRPr>
            </a:pPr>
            <a:r>
              <a:t>The Genome is fragmented</a:t>
            </a:r>
          </a:p>
          <a:p>
            <a:pPr lvl="1" marL="381000" indent="-381000">
              <a:spcBef>
                <a:spcPts val="2400"/>
              </a:spcBef>
              <a:buSzPct val="100000"/>
              <a:defRPr sz="3600">
                <a:latin typeface="Helvetica Light"/>
                <a:ea typeface="Helvetica Light"/>
                <a:cs typeface="Helvetica Light"/>
                <a:sym typeface="Helvetica Light"/>
              </a:defRPr>
            </a:pPr>
            <a:r>
              <a:t>Sequence library is created with the dna fragments</a:t>
            </a:r>
          </a:p>
          <a:p>
            <a:pPr lvl="1" marL="381000" indent="-381000">
              <a:spcBef>
                <a:spcPts val="2400"/>
              </a:spcBef>
              <a:buSzPct val="100000"/>
              <a:defRPr sz="3600">
                <a:latin typeface="Helvetica Light"/>
                <a:ea typeface="Helvetica Light"/>
                <a:cs typeface="Helvetica Light"/>
                <a:sym typeface="Helvetica Light"/>
              </a:defRPr>
            </a:pPr>
            <a:r>
              <a:t>For model organism, reads are mapped to a reference genome</a:t>
            </a:r>
          </a:p>
          <a:p>
            <a:pPr lvl="1" marL="381000" indent="-381000">
              <a:spcBef>
                <a:spcPts val="2400"/>
              </a:spcBef>
              <a:buSzPct val="100000"/>
              <a:defRPr sz="3600">
                <a:latin typeface="Helvetica Light"/>
                <a:ea typeface="Helvetica Light"/>
                <a:cs typeface="Helvetica Light"/>
                <a:sym typeface="Helvetica Light"/>
              </a:defRPr>
            </a:pPr>
            <a:r>
              <a:t>For non-model organism, reads are assembled into contigs</a:t>
            </a:r>
          </a:p>
        </p:txBody>
      </p:sp>
      <p:pic>
        <p:nvPicPr>
          <p:cNvPr id="349" name="Image" descr="Image"/>
          <p:cNvPicPr>
            <a:picLocks noChangeAspect="1"/>
          </p:cNvPicPr>
          <p:nvPr/>
        </p:nvPicPr>
        <p:blipFill>
          <a:blip r:embed="rId2">
            <a:extLst/>
          </a:blip>
          <a:stretch>
            <a:fillRect/>
          </a:stretch>
        </p:blipFill>
        <p:spPr>
          <a:xfrm>
            <a:off x="854568" y="1720323"/>
            <a:ext cx="5588001" cy="762000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Targeted Capture…"/>
          <p:cNvSpPr txBox="1"/>
          <p:nvPr/>
        </p:nvSpPr>
        <p:spPr>
          <a:xfrm>
            <a:off x="556118" y="4761"/>
            <a:ext cx="12132382" cy="18643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20624">
              <a:defRPr b="0" sz="5760">
                <a:latin typeface="Helvetica Light"/>
                <a:ea typeface="Helvetica Light"/>
                <a:cs typeface="Helvetica Light"/>
                <a:sym typeface="Helvetica Light"/>
              </a:defRPr>
            </a:pPr>
            <a:r>
              <a:t>Targeted Capture</a:t>
            </a:r>
          </a:p>
          <a:p>
            <a:pPr defTabSz="420624">
              <a:defRPr b="0" sz="5760">
                <a:latin typeface="Helvetica Light"/>
                <a:ea typeface="Helvetica Light"/>
                <a:cs typeface="Helvetica Light"/>
                <a:sym typeface="Helvetica Light"/>
              </a:defRPr>
            </a:pPr>
            <a:r>
              <a:t>Hybridization and Amplicon Based</a:t>
            </a:r>
          </a:p>
        </p:txBody>
      </p:sp>
      <p:pic>
        <p:nvPicPr>
          <p:cNvPr id="352" name="Image" descr="Image"/>
          <p:cNvPicPr>
            <a:picLocks noChangeAspect="1"/>
          </p:cNvPicPr>
          <p:nvPr/>
        </p:nvPicPr>
        <p:blipFill>
          <a:blip r:embed="rId2">
            <a:extLst/>
          </a:blip>
          <a:stretch>
            <a:fillRect/>
          </a:stretch>
        </p:blipFill>
        <p:spPr>
          <a:xfrm>
            <a:off x="2709822" y="2319866"/>
            <a:ext cx="7585156" cy="654169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anger Sequencing"/>
          <p:cNvSpPr txBox="1"/>
          <p:nvPr>
            <p:ph type="title" idx="4294967295"/>
          </p:nvPr>
        </p:nvSpPr>
        <p:spPr>
          <a:xfrm>
            <a:off x="650239" y="390596"/>
            <a:ext cx="11704322" cy="1625601"/>
          </a:xfrm>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Sanger Sequencing</a:t>
            </a:r>
          </a:p>
        </p:txBody>
      </p:sp>
      <p:pic>
        <p:nvPicPr>
          <p:cNvPr id="355" name="Image" descr="Image"/>
          <p:cNvPicPr>
            <a:picLocks noChangeAspect="1"/>
          </p:cNvPicPr>
          <p:nvPr/>
        </p:nvPicPr>
        <p:blipFill>
          <a:blip r:embed="rId2">
            <a:extLst/>
          </a:blip>
          <a:stretch>
            <a:fillRect/>
          </a:stretch>
        </p:blipFill>
        <p:spPr>
          <a:xfrm>
            <a:off x="-39145" y="1602368"/>
            <a:ext cx="10757989" cy="7401496"/>
          </a:xfrm>
          <a:prstGeom prst="rect">
            <a:avLst/>
          </a:prstGeom>
          <a:ln w="12700">
            <a:miter lim="400000"/>
          </a:ln>
        </p:spPr>
      </p:pic>
      <p:sp>
        <p:nvSpPr>
          <p:cNvPr id="356" name="DNA Sequencing with chain-terminating inhibitors"/>
          <p:cNvSpPr txBox="1"/>
          <p:nvPr/>
        </p:nvSpPr>
        <p:spPr>
          <a:xfrm>
            <a:off x="82964" y="8958336"/>
            <a:ext cx="10513772" cy="647701"/>
          </a:xfrm>
          <a:prstGeom prst="rect">
            <a:avLst/>
          </a:prstGeom>
          <a:solidFill>
            <a:srgbClr val="D6D5D5"/>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1200"/>
              </a:spcBef>
              <a:defRPr b="0" sz="3600">
                <a:latin typeface="Helvetica Light"/>
                <a:ea typeface="Helvetica Light"/>
                <a:cs typeface="Helvetica Light"/>
                <a:sym typeface="Helvetica Light"/>
              </a:defRPr>
            </a:pPr>
            <a:r>
              <a:t>DNA Sequencing with chain-terminating inhibitors</a:t>
            </a:r>
          </a:p>
        </p:txBody>
      </p:sp>
      <p:pic>
        <p:nvPicPr>
          <p:cNvPr id="357" name="Image" descr="Image"/>
          <p:cNvPicPr>
            <a:picLocks noChangeAspect="1"/>
          </p:cNvPicPr>
          <p:nvPr/>
        </p:nvPicPr>
        <p:blipFill>
          <a:blip r:embed="rId3">
            <a:extLst/>
          </a:blip>
          <a:srcRect l="0" t="0" r="61015" b="0"/>
          <a:stretch>
            <a:fillRect/>
          </a:stretch>
        </p:blipFill>
        <p:spPr>
          <a:xfrm>
            <a:off x="10068945" y="2465982"/>
            <a:ext cx="2782307" cy="482165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Picture 1" descr="Picture 1"/>
          <p:cNvPicPr>
            <a:picLocks noChangeAspect="1"/>
          </p:cNvPicPr>
          <p:nvPr/>
        </p:nvPicPr>
        <p:blipFill>
          <a:blip r:embed="rId2">
            <a:extLst/>
          </a:blip>
          <a:srcRect l="0" t="0" r="812" b="21366"/>
          <a:stretch>
            <a:fillRect/>
          </a:stretch>
        </p:blipFill>
        <p:spPr>
          <a:xfrm>
            <a:off x="15279" y="2479020"/>
            <a:ext cx="12974074" cy="3641345"/>
          </a:xfrm>
          <a:prstGeom prst="rect">
            <a:avLst/>
          </a:prstGeom>
          <a:ln w="12700">
            <a:miter lim="400000"/>
          </a:ln>
        </p:spPr>
      </p:pic>
      <p:sp>
        <p:nvSpPr>
          <p:cNvPr id="230" name="TextBox 2"/>
          <p:cNvSpPr txBox="1"/>
          <p:nvPr/>
        </p:nvSpPr>
        <p:spPr>
          <a:xfrm>
            <a:off x="9002656" y="5819138"/>
            <a:ext cx="3866094" cy="409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l" defTabSz="1300480">
              <a:defRPr b="0" sz="1800">
                <a:latin typeface="Helvetica"/>
                <a:ea typeface="Helvetica"/>
                <a:cs typeface="Helvetica"/>
                <a:sym typeface="Helvetica"/>
              </a:defRPr>
            </a:pPr>
            <a:r>
              <a:t>From Vogelstein et al., </a:t>
            </a:r>
            <a:r>
              <a:rPr i="1"/>
              <a:t>Science </a:t>
            </a:r>
            <a:r>
              <a:t>2013</a:t>
            </a:r>
          </a:p>
        </p:txBody>
      </p:sp>
      <p:sp>
        <p:nvSpPr>
          <p:cNvPr id="231" name="TextBox 3"/>
          <p:cNvSpPr txBox="1"/>
          <p:nvPr/>
        </p:nvSpPr>
        <p:spPr>
          <a:xfrm>
            <a:off x="180698" y="6964253"/>
            <a:ext cx="12137662" cy="1222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sz="3600">
                <a:latin typeface="Helvetica Light"/>
                <a:ea typeface="Helvetica Light"/>
                <a:cs typeface="Helvetica Light"/>
                <a:sym typeface="Helvetica Light"/>
              </a:defRPr>
            </a:lvl1pPr>
          </a:lstStyle>
          <a:p>
            <a:pPr/>
            <a:r>
              <a:t>Progressive accumulation of pathogenic mutations in oncogenes culminates in the development of cancer</a:t>
            </a:r>
          </a:p>
        </p:txBody>
      </p:sp>
      <p:sp>
        <p:nvSpPr>
          <p:cNvPr id="232" name="TextBox 4"/>
          <p:cNvSpPr txBox="1"/>
          <p:nvPr/>
        </p:nvSpPr>
        <p:spPr>
          <a:xfrm>
            <a:off x="370139" y="423851"/>
            <a:ext cx="12359067" cy="13492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8000">
                <a:latin typeface="Helvetica Light"/>
                <a:ea typeface="Helvetica Light"/>
                <a:cs typeface="Helvetica Light"/>
                <a:sym typeface="Helvetica Light"/>
              </a:defRPr>
            </a:lvl1pPr>
          </a:lstStyle>
          <a:p>
            <a:pPr/>
            <a:r>
              <a:t>Cancer Cell Evolution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Illumina-Sequencing…"/>
          <p:cNvSpPr txBox="1"/>
          <p:nvPr/>
        </p:nvSpPr>
        <p:spPr>
          <a:xfrm>
            <a:off x="952500" y="99675"/>
            <a:ext cx="11099800" cy="15898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350520">
              <a:defRPr b="0" sz="4800">
                <a:latin typeface="Helvetica Light"/>
                <a:ea typeface="Helvetica Light"/>
                <a:cs typeface="Helvetica Light"/>
                <a:sym typeface="Helvetica Light"/>
              </a:defRPr>
            </a:pPr>
            <a:r>
              <a:t>Illumina-Sequencing</a:t>
            </a:r>
          </a:p>
          <a:p>
            <a:pPr defTabSz="350520">
              <a:defRPr b="0" sz="4800">
                <a:latin typeface="Helvetica Light"/>
                <a:ea typeface="Helvetica Light"/>
                <a:cs typeface="Helvetica Light"/>
                <a:sym typeface="Helvetica Light"/>
              </a:defRPr>
            </a:pPr>
            <a:r>
              <a:t>(Next-Generation Sequencing)</a:t>
            </a:r>
          </a:p>
        </p:txBody>
      </p:sp>
      <p:pic>
        <p:nvPicPr>
          <p:cNvPr id="360" name="Image" descr="Image"/>
          <p:cNvPicPr>
            <a:picLocks noChangeAspect="1"/>
          </p:cNvPicPr>
          <p:nvPr/>
        </p:nvPicPr>
        <p:blipFill>
          <a:blip r:embed="rId2">
            <a:extLst/>
          </a:blip>
          <a:stretch>
            <a:fillRect/>
          </a:stretch>
        </p:blipFill>
        <p:spPr>
          <a:xfrm>
            <a:off x="1936160" y="1792916"/>
            <a:ext cx="9132480" cy="699615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3rd Generation” Sequencing"/>
          <p:cNvSpPr txBox="1"/>
          <p:nvPr>
            <p:ph type="title"/>
          </p:nvPr>
        </p:nvSpPr>
        <p:spPr>
          <a:prstGeom prst="rect">
            <a:avLst/>
          </a:prstGeom>
        </p:spPr>
        <p:txBody>
          <a:bodyPr/>
          <a:lstStyle>
            <a:lvl1pPr defTabSz="490727">
              <a:defRPr sz="6719">
                <a:latin typeface="Helvetica Light"/>
                <a:ea typeface="Helvetica Light"/>
                <a:cs typeface="Helvetica Light"/>
                <a:sym typeface="Helvetica Light"/>
              </a:defRPr>
            </a:lvl1pPr>
          </a:lstStyle>
          <a:p>
            <a:pPr/>
            <a:r>
              <a:t>“3rd Generation” Sequencing</a:t>
            </a:r>
          </a:p>
        </p:txBody>
      </p:sp>
      <p:sp>
        <p:nvSpPr>
          <p:cNvPr id="363" name="Long Read High-Throughput Sequencing…"/>
          <p:cNvSpPr txBox="1"/>
          <p:nvPr>
            <p:ph type="body" idx="1"/>
          </p:nvPr>
        </p:nvSpPr>
        <p:spPr>
          <a:xfrm>
            <a:off x="952500" y="2946090"/>
            <a:ext cx="11099800" cy="5588620"/>
          </a:xfrm>
          <a:prstGeom prst="rect">
            <a:avLst/>
          </a:prstGeom>
        </p:spPr>
        <p:txBody>
          <a:bodyPr/>
          <a:lstStyle/>
          <a:p>
            <a:pPr>
              <a:spcBef>
                <a:spcPts val="1200"/>
              </a:spcBef>
              <a:buSzPct val="100000"/>
              <a:defRPr sz="3600">
                <a:latin typeface="Helvetica Light"/>
                <a:ea typeface="Helvetica Light"/>
                <a:cs typeface="Helvetica Light"/>
                <a:sym typeface="Helvetica Light"/>
              </a:defRPr>
            </a:pPr>
            <a:r>
              <a:t>Long Read High-Throughput Sequencing</a:t>
            </a:r>
          </a:p>
          <a:p>
            <a:pPr>
              <a:spcBef>
                <a:spcPts val="1200"/>
              </a:spcBef>
              <a:buSzPct val="100000"/>
              <a:defRPr sz="3600">
                <a:latin typeface="Helvetica Light"/>
                <a:ea typeface="Helvetica Light"/>
                <a:cs typeface="Helvetica Light"/>
                <a:sym typeface="Helvetica Light"/>
              </a:defRPr>
            </a:pPr>
            <a:r>
              <a:t>PAC-Bio Single Molecule Real Time Sequencing</a:t>
            </a:r>
          </a:p>
          <a:p>
            <a:pPr lvl="1">
              <a:spcBef>
                <a:spcPts val="1200"/>
              </a:spcBef>
              <a:buSzPct val="100000"/>
              <a:defRPr sz="3600">
                <a:latin typeface="Helvetica Light"/>
                <a:ea typeface="Helvetica Light"/>
                <a:cs typeface="Helvetica Light"/>
                <a:sym typeface="Helvetica Light"/>
              </a:defRPr>
            </a:pPr>
            <a:r>
              <a:t>Useful for detecting structural variation</a:t>
            </a:r>
          </a:p>
          <a:p>
            <a:pPr lvl="1">
              <a:spcBef>
                <a:spcPts val="1200"/>
              </a:spcBef>
              <a:buSzPct val="100000"/>
              <a:defRPr sz="3600">
                <a:latin typeface="Helvetica Light"/>
                <a:ea typeface="Helvetica Light"/>
                <a:cs typeface="Helvetica Light"/>
                <a:sym typeface="Helvetica Light"/>
              </a:defRPr>
            </a:pPr>
            <a:r>
              <a:t>Read lengths as long as 10kb</a:t>
            </a:r>
          </a:p>
          <a:p>
            <a:pPr>
              <a:spcBef>
                <a:spcPts val="1200"/>
              </a:spcBef>
              <a:buSzPct val="100000"/>
              <a:defRPr sz="3600">
                <a:latin typeface="Helvetica Light"/>
                <a:ea typeface="Helvetica Light"/>
                <a:cs typeface="Helvetica Light"/>
                <a:sym typeface="Helvetica Light"/>
              </a:defRPr>
            </a:pPr>
            <a:r>
              <a:t>Oxford Nanopore</a:t>
            </a:r>
          </a:p>
          <a:p>
            <a:pPr lvl="1">
              <a:spcBef>
                <a:spcPts val="1200"/>
              </a:spcBef>
              <a:buSzPct val="100000"/>
              <a:defRPr sz="3600">
                <a:latin typeface="Helvetica Light"/>
                <a:ea typeface="Helvetica Light"/>
                <a:cs typeface="Helvetica Light"/>
                <a:sym typeface="Helvetica Light"/>
              </a:defRPr>
            </a:pPr>
            <a:r>
              <a:t>In the field sequencing capability</a:t>
            </a:r>
          </a:p>
          <a:p>
            <a:pPr lvl="1">
              <a:spcBef>
                <a:spcPts val="1200"/>
              </a:spcBef>
              <a:buSzPct val="100000"/>
              <a:defRPr sz="3600">
                <a:latin typeface="Helvetica Light"/>
                <a:ea typeface="Helvetica Light"/>
                <a:cs typeface="Helvetica Light"/>
                <a:sym typeface="Helvetica Light"/>
              </a:defRPr>
            </a:pPr>
            <a:r>
              <a:t>Potential for bedside infectious disease identification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MRT-Sequencing"/>
          <p:cNvSpPr txBox="1"/>
          <p:nvPr/>
        </p:nvSpPr>
        <p:spPr>
          <a:xfrm>
            <a:off x="952500" y="-8698"/>
            <a:ext cx="11099800" cy="15898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8000">
                <a:latin typeface="Helvetica Light"/>
                <a:ea typeface="Helvetica Light"/>
                <a:cs typeface="Helvetica Light"/>
                <a:sym typeface="Helvetica Light"/>
              </a:defRPr>
            </a:lvl1pPr>
          </a:lstStyle>
          <a:p>
            <a:pPr/>
            <a:r>
              <a:t>SMRT-Sequencing</a:t>
            </a:r>
          </a:p>
        </p:txBody>
      </p:sp>
      <p:pic>
        <p:nvPicPr>
          <p:cNvPr id="366" name="Image" descr="Image"/>
          <p:cNvPicPr>
            <a:picLocks noChangeAspect="1"/>
          </p:cNvPicPr>
          <p:nvPr/>
        </p:nvPicPr>
        <p:blipFill>
          <a:blip r:embed="rId2">
            <a:extLst/>
          </a:blip>
          <a:stretch>
            <a:fillRect/>
          </a:stretch>
        </p:blipFill>
        <p:spPr>
          <a:xfrm>
            <a:off x="495300" y="1467542"/>
            <a:ext cx="12014200" cy="3035301"/>
          </a:xfrm>
          <a:prstGeom prst="rect">
            <a:avLst/>
          </a:prstGeom>
          <a:ln w="12700">
            <a:miter lim="400000"/>
          </a:ln>
        </p:spPr>
      </p:pic>
      <p:pic>
        <p:nvPicPr>
          <p:cNvPr id="367" name="Image" descr="Image"/>
          <p:cNvPicPr>
            <a:picLocks noChangeAspect="1"/>
          </p:cNvPicPr>
          <p:nvPr/>
        </p:nvPicPr>
        <p:blipFill>
          <a:blip r:embed="rId3">
            <a:extLst/>
          </a:blip>
          <a:stretch>
            <a:fillRect/>
          </a:stretch>
        </p:blipFill>
        <p:spPr>
          <a:xfrm>
            <a:off x="1886692" y="4594028"/>
            <a:ext cx="9231416" cy="50542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Oxford Nanopore MinIon"/>
          <p:cNvSpPr txBox="1"/>
          <p:nvPr>
            <p:ph type="title" idx="4294967295"/>
          </p:nvPr>
        </p:nvSpPr>
        <p:spPr>
          <a:xfrm>
            <a:off x="547158" y="195832"/>
            <a:ext cx="8460247" cy="2438401"/>
          </a:xfrm>
          <a:prstGeom prst="rect">
            <a:avLst/>
          </a:prstGeom>
        </p:spPr>
        <p:txBody>
          <a:bodyPr/>
          <a:lstStyle>
            <a:lvl1pPr defTabSz="531622">
              <a:defRPr sz="7644">
                <a:latin typeface="Helvetica Light"/>
                <a:ea typeface="Helvetica Light"/>
                <a:cs typeface="Helvetica Light"/>
                <a:sym typeface="Helvetica Light"/>
              </a:defRPr>
            </a:lvl1pPr>
          </a:lstStyle>
          <a:p>
            <a:pPr/>
            <a:r>
              <a:t>Oxford Nanopore MinIon</a:t>
            </a:r>
          </a:p>
        </p:txBody>
      </p:sp>
      <p:sp>
        <p:nvSpPr>
          <p:cNvPr id="370" name="A “laptop powered” sequencing…"/>
          <p:cNvSpPr txBox="1"/>
          <p:nvPr>
            <p:ph type="body" sz="half" idx="4294967295"/>
          </p:nvPr>
        </p:nvSpPr>
        <p:spPr>
          <a:xfrm>
            <a:off x="556895" y="2876973"/>
            <a:ext cx="8701154" cy="5711742"/>
          </a:xfrm>
          <a:prstGeom prst="rect">
            <a:avLst/>
          </a:prstGeom>
        </p:spPr>
        <p:txBody>
          <a:bodyPr/>
          <a:lstStyle/>
          <a:p>
            <a:pPr lvl="1" marL="381000" indent="-381000">
              <a:spcBef>
                <a:spcPts val="2400"/>
              </a:spcBef>
              <a:buSzPct val="100000"/>
              <a:defRPr sz="3600">
                <a:latin typeface="Helvetica Light"/>
                <a:ea typeface="Helvetica Light"/>
                <a:cs typeface="Helvetica Light"/>
                <a:sym typeface="Helvetica Light"/>
              </a:defRPr>
            </a:pPr>
            <a:r>
              <a:t>A “laptop powered” sequencing</a:t>
            </a:r>
          </a:p>
          <a:p>
            <a:pPr lvl="2" marL="1587500" indent="-381000">
              <a:spcBef>
                <a:spcPts val="2400"/>
              </a:spcBef>
              <a:buSzPct val="100000"/>
              <a:defRPr sz="3600">
                <a:latin typeface="Helvetica Light"/>
                <a:ea typeface="Helvetica Light"/>
                <a:cs typeface="Helvetica Light"/>
                <a:sym typeface="Helvetica Light"/>
              </a:defRPr>
            </a:pPr>
            <a:r>
              <a:t>MinION weighs under 100 g and plugs into a PC or laptop using a high-speed USB 3.0 cable</a:t>
            </a:r>
          </a:p>
          <a:p>
            <a:pPr lvl="1" marL="381000" indent="-381000">
              <a:spcBef>
                <a:spcPts val="2400"/>
              </a:spcBef>
              <a:buSzPct val="100000"/>
              <a:defRPr sz="3600">
                <a:latin typeface="Helvetica Light"/>
                <a:ea typeface="Helvetica Light"/>
                <a:cs typeface="Helvetica Light"/>
                <a:sym typeface="Helvetica Light"/>
              </a:defRPr>
            </a:pPr>
            <a:r>
              <a:t>$600-$1000 for the run (10-50Gb of data) with read lengths from 1kb to &gt; 1MB.</a:t>
            </a:r>
          </a:p>
          <a:p>
            <a:pPr lvl="1" marL="381000" indent="-381000">
              <a:spcBef>
                <a:spcPts val="2400"/>
              </a:spcBef>
              <a:buSzPct val="100000"/>
              <a:defRPr sz="3600">
                <a:latin typeface="Helvetica Light"/>
                <a:ea typeface="Helvetica Light"/>
                <a:cs typeface="Helvetica Light"/>
                <a:sym typeface="Helvetica Light"/>
              </a:defRPr>
            </a:pPr>
            <a:r>
              <a:t>Error rates ~0.4% (similar to Illumina)</a:t>
            </a:r>
          </a:p>
        </p:txBody>
      </p:sp>
      <p:pic>
        <p:nvPicPr>
          <p:cNvPr id="371" name="Image" descr="Image"/>
          <p:cNvPicPr>
            <a:picLocks noChangeAspect="1"/>
          </p:cNvPicPr>
          <p:nvPr/>
        </p:nvPicPr>
        <p:blipFill>
          <a:blip r:embed="rId2">
            <a:extLst/>
          </a:blip>
          <a:stretch>
            <a:fillRect/>
          </a:stretch>
        </p:blipFill>
        <p:spPr>
          <a:xfrm>
            <a:off x="9326519" y="311150"/>
            <a:ext cx="3492501" cy="2324100"/>
          </a:xfrm>
          <a:prstGeom prst="rect">
            <a:avLst/>
          </a:prstGeom>
          <a:ln w="12700">
            <a:miter lim="400000"/>
          </a:ln>
        </p:spPr>
      </p:pic>
      <p:pic>
        <p:nvPicPr>
          <p:cNvPr id="372" name="Image" descr="Image"/>
          <p:cNvPicPr>
            <a:picLocks noChangeAspect="1"/>
          </p:cNvPicPr>
          <p:nvPr/>
        </p:nvPicPr>
        <p:blipFill>
          <a:blip r:embed="rId3">
            <a:extLst/>
          </a:blip>
          <a:srcRect l="51306" t="2258" r="0" b="17758"/>
          <a:stretch>
            <a:fillRect/>
          </a:stretch>
        </p:blipFill>
        <p:spPr>
          <a:xfrm>
            <a:off x="9384264" y="3478298"/>
            <a:ext cx="3377104" cy="4177692"/>
          </a:xfrm>
          <a:prstGeom prst="rect">
            <a:avLst/>
          </a:prstGeom>
          <a:ln w="12700">
            <a:miter lim="400000"/>
          </a:ln>
        </p:spPr>
      </p:pic>
      <p:pic>
        <p:nvPicPr>
          <p:cNvPr id="373" name="Image" descr="Image"/>
          <p:cNvPicPr>
            <a:picLocks noChangeAspect="1"/>
          </p:cNvPicPr>
          <p:nvPr/>
        </p:nvPicPr>
        <p:blipFill>
          <a:blip r:embed="rId3">
            <a:extLst/>
          </a:blip>
          <a:srcRect l="0" t="90828" r="0" b="0"/>
          <a:stretch>
            <a:fillRect/>
          </a:stretch>
        </p:blipFill>
        <p:spPr>
          <a:xfrm>
            <a:off x="-73224" y="9015718"/>
            <a:ext cx="13151146" cy="90837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Image" descr="Image"/>
          <p:cNvPicPr>
            <a:picLocks noChangeAspect="1"/>
          </p:cNvPicPr>
          <p:nvPr/>
        </p:nvPicPr>
        <p:blipFill>
          <a:blip r:embed="rId2">
            <a:extLst/>
          </a:blip>
          <a:stretch>
            <a:fillRect/>
          </a:stretch>
        </p:blipFill>
        <p:spPr>
          <a:xfrm>
            <a:off x="1110550" y="1136456"/>
            <a:ext cx="10783700" cy="8569388"/>
          </a:xfrm>
          <a:prstGeom prst="rect">
            <a:avLst/>
          </a:prstGeom>
          <a:ln w="12700">
            <a:miter lim="400000"/>
          </a:ln>
        </p:spPr>
      </p:pic>
      <p:sp>
        <p:nvSpPr>
          <p:cNvPr id="376" name="TextBox 4"/>
          <p:cNvSpPr txBox="1"/>
          <p:nvPr/>
        </p:nvSpPr>
        <p:spPr>
          <a:xfrm>
            <a:off x="2604373" y="192944"/>
            <a:ext cx="7796054" cy="86664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4800">
                <a:latin typeface="Helvetica Light"/>
                <a:ea typeface="Helvetica Light"/>
                <a:cs typeface="Helvetica Light"/>
                <a:sym typeface="Helvetica Light"/>
              </a:defRPr>
            </a:lvl1pPr>
          </a:lstStyle>
          <a:p>
            <a:pPr/>
            <a:r>
              <a:t>Quality Metric Tracking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FastQ…"/>
          <p:cNvSpPr txBox="1"/>
          <p:nvPr>
            <p:ph type="title" idx="4294967295"/>
          </p:nvPr>
        </p:nvSpPr>
        <p:spPr>
          <a:xfrm>
            <a:off x="952500" y="87777"/>
            <a:ext cx="11099800" cy="1855346"/>
          </a:xfrm>
          <a:prstGeom prst="rect">
            <a:avLst/>
          </a:prstGeom>
        </p:spPr>
        <p:txBody>
          <a:bodyPr/>
          <a:lstStyle>
            <a:lvl1pPr defTabSz="420624">
              <a:defRPr sz="5760">
                <a:latin typeface="Helvetica Light"/>
                <a:ea typeface="Helvetica Light"/>
                <a:cs typeface="Helvetica Light"/>
                <a:sym typeface="Helvetica Light"/>
              </a:defRPr>
            </a:lvl1pPr>
            <a:lvl2pPr indent="164592" defTabSz="420624">
              <a:defRPr sz="5760">
                <a:latin typeface="Helvetica Light"/>
                <a:ea typeface="Helvetica Light"/>
                <a:cs typeface="Helvetica Light"/>
                <a:sym typeface="Helvetica Light"/>
              </a:defRPr>
            </a:lvl2pPr>
          </a:lstStyle>
          <a:p>
            <a:pPr/>
            <a:r>
              <a:t>FastQ</a:t>
            </a:r>
          </a:p>
          <a:p>
            <a:pPr lvl="1"/>
            <a:r>
              <a:t>Sequence and Quality</a:t>
            </a:r>
          </a:p>
        </p:txBody>
      </p:sp>
      <p:pic>
        <p:nvPicPr>
          <p:cNvPr id="379" name="Image" descr="Image"/>
          <p:cNvPicPr>
            <a:picLocks noChangeAspect="1"/>
          </p:cNvPicPr>
          <p:nvPr/>
        </p:nvPicPr>
        <p:blipFill>
          <a:blip r:embed="rId2">
            <a:extLst/>
          </a:blip>
          <a:stretch>
            <a:fillRect/>
          </a:stretch>
        </p:blipFill>
        <p:spPr>
          <a:xfrm>
            <a:off x="89635" y="3110361"/>
            <a:ext cx="7023101" cy="3949701"/>
          </a:xfrm>
          <a:prstGeom prst="rect">
            <a:avLst/>
          </a:prstGeom>
          <a:ln w="12700">
            <a:miter lim="400000"/>
          </a:ln>
        </p:spPr>
      </p:pic>
      <p:pic>
        <p:nvPicPr>
          <p:cNvPr id="380" name="Image" descr="Image"/>
          <p:cNvPicPr>
            <a:picLocks noChangeAspect="1"/>
          </p:cNvPicPr>
          <p:nvPr/>
        </p:nvPicPr>
        <p:blipFill>
          <a:blip r:embed="rId3">
            <a:extLst/>
          </a:blip>
          <a:stretch>
            <a:fillRect/>
          </a:stretch>
        </p:blipFill>
        <p:spPr>
          <a:xfrm>
            <a:off x="6859979" y="6612206"/>
            <a:ext cx="6340579" cy="2658953"/>
          </a:xfrm>
          <a:prstGeom prst="rect">
            <a:avLst/>
          </a:prstGeom>
          <a:ln w="12700">
            <a:miter lim="400000"/>
          </a:ln>
        </p:spPr>
      </p:pic>
      <p:pic>
        <p:nvPicPr>
          <p:cNvPr id="381" name="Image" descr="Image"/>
          <p:cNvPicPr>
            <a:picLocks noChangeAspect="1"/>
          </p:cNvPicPr>
          <p:nvPr/>
        </p:nvPicPr>
        <p:blipFill>
          <a:blip r:embed="rId4">
            <a:extLst/>
          </a:blip>
          <a:srcRect l="0" t="0" r="2154" b="0"/>
          <a:stretch>
            <a:fillRect/>
          </a:stretch>
        </p:blipFill>
        <p:spPr>
          <a:xfrm>
            <a:off x="8624067" y="3282950"/>
            <a:ext cx="4257589" cy="3187700"/>
          </a:xfrm>
          <a:prstGeom prst="rect">
            <a:avLst/>
          </a:prstGeom>
          <a:ln w="12700">
            <a:miter lim="400000"/>
          </a:ln>
        </p:spPr>
      </p:pic>
      <p:sp>
        <p:nvSpPr>
          <p:cNvPr id="382" name="Base quality scores provide a measure on correctness of each base in the read"/>
          <p:cNvSpPr txBox="1"/>
          <p:nvPr/>
        </p:nvSpPr>
        <p:spPr>
          <a:xfrm>
            <a:off x="430897" y="7106293"/>
            <a:ext cx="6340578"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indent="0" algn="l">
              <a:spcBef>
                <a:spcPts val="2400"/>
              </a:spcBef>
              <a:defRPr b="0" sz="3600">
                <a:latin typeface="Helvetica Light"/>
                <a:ea typeface="Helvetica Light"/>
                <a:cs typeface="Helvetica Light"/>
                <a:sym typeface="Helvetica Light"/>
              </a:defRPr>
            </a:pPr>
            <a:r>
              <a:t>Base quality scores provide a measure on correctness of each base in the read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Data Generation…"/>
          <p:cNvSpPr txBox="1"/>
          <p:nvPr>
            <p:ph type="body" idx="1"/>
          </p:nvPr>
        </p:nvSpPr>
        <p:spPr>
          <a:xfrm>
            <a:off x="952500" y="15522"/>
            <a:ext cx="11099800" cy="8807592"/>
          </a:xfrm>
          <a:prstGeom prst="rect">
            <a:avLst/>
          </a:prstGeom>
        </p:spPr>
        <p:txBody>
          <a:bodyPr/>
          <a:lstStyle/>
          <a:p>
            <a:pPr marL="500062" indent="-500062" defTabSz="457200">
              <a:spcBef>
                <a:spcPts val="1000"/>
              </a:spcBef>
              <a:defRPr sz="3600">
                <a:solidFill>
                  <a:srgbClr val="929292"/>
                </a:solidFill>
                <a:latin typeface="Helvetica"/>
                <a:ea typeface="Helvetica"/>
                <a:cs typeface="Helvetica"/>
                <a:sym typeface="Helvetica"/>
              </a:defRPr>
            </a:pPr>
            <a:r>
              <a:t>Data Generation </a:t>
            </a:r>
          </a:p>
          <a:p>
            <a:pPr lvl="1" marL="944562" indent="-500062" defTabSz="457200">
              <a:spcBef>
                <a:spcPts val="1000"/>
              </a:spcBef>
              <a:defRPr sz="3600">
                <a:solidFill>
                  <a:srgbClr val="929292"/>
                </a:solidFill>
                <a:latin typeface="Helvetica"/>
                <a:ea typeface="Helvetica"/>
                <a:cs typeface="Helvetica"/>
                <a:sym typeface="Helvetica"/>
              </a:defRPr>
            </a:pPr>
            <a:r>
              <a:t>Sequencing</a:t>
            </a:r>
          </a:p>
          <a:p>
            <a:pPr lvl="1" marL="944562" indent="-500062" defTabSz="457200">
              <a:spcBef>
                <a:spcPts val="1000"/>
              </a:spcBef>
              <a:defRPr sz="3600">
                <a:solidFill>
                  <a:srgbClr val="929292"/>
                </a:solidFill>
                <a:latin typeface="Helvetica"/>
                <a:ea typeface="Helvetica"/>
                <a:cs typeface="Helvetica"/>
                <a:sym typeface="Helvetica"/>
              </a:defRPr>
            </a:pPr>
            <a:r>
              <a:t>What is the difference between whole genome, whole exome and gene panels?</a:t>
            </a:r>
          </a:p>
          <a:p>
            <a:pPr lvl="1" marL="944562" indent="-500062" defTabSz="457200">
              <a:spcBef>
                <a:spcPts val="1000"/>
              </a:spcBef>
              <a:defRPr sz="3600">
                <a:solidFill>
                  <a:srgbClr val="929292"/>
                </a:solidFill>
                <a:latin typeface="Helvetica"/>
                <a:ea typeface="Helvetica"/>
                <a:cs typeface="Helvetica"/>
                <a:sym typeface="Helvetica"/>
              </a:defRPr>
            </a:pPr>
            <a:r>
              <a:t>Quality assessment</a:t>
            </a:r>
          </a:p>
          <a:p>
            <a:pPr marL="500062" indent="-500062" defTabSz="457200">
              <a:spcBef>
                <a:spcPts val="1000"/>
              </a:spcBef>
              <a:defRPr sz="3600">
                <a:latin typeface="Helvetica"/>
                <a:ea typeface="Helvetica"/>
                <a:cs typeface="Helvetica"/>
                <a:sym typeface="Helvetica"/>
              </a:defRPr>
            </a:pPr>
            <a:r>
              <a:t>Primary analysis</a:t>
            </a:r>
          </a:p>
          <a:p>
            <a:pPr lvl="1" marL="944562" indent="-500062" defTabSz="457200">
              <a:spcBef>
                <a:spcPts val="1000"/>
              </a:spcBef>
              <a:defRPr sz="3600">
                <a:latin typeface="Helvetica"/>
                <a:ea typeface="Helvetica"/>
                <a:cs typeface="Helvetica"/>
                <a:sym typeface="Helvetica"/>
              </a:defRPr>
            </a:pPr>
            <a:r>
              <a:t>Short Read Alignment</a:t>
            </a:r>
          </a:p>
          <a:p>
            <a:pPr lvl="1" marL="944562" indent="-500062" defTabSz="457200">
              <a:spcBef>
                <a:spcPts val="1000"/>
              </a:spcBef>
              <a:defRPr sz="3600">
                <a:latin typeface="Helvetica"/>
                <a:ea typeface="Helvetica"/>
                <a:cs typeface="Helvetica"/>
                <a:sym typeface="Helvetica"/>
              </a:defRPr>
            </a:pPr>
            <a:r>
              <a:t>Inherited vs Acquired Variation Detection</a:t>
            </a:r>
          </a:p>
          <a:p>
            <a:pPr lvl="1" marL="944562" indent="-500062" defTabSz="457200">
              <a:spcBef>
                <a:spcPts val="1000"/>
              </a:spcBef>
              <a:defRPr sz="3600">
                <a:latin typeface="Helvetica"/>
                <a:ea typeface="Helvetica"/>
                <a:cs typeface="Helvetica"/>
                <a:sym typeface="Helvetica"/>
              </a:defRPr>
            </a:pPr>
            <a:r>
              <a:t>Different Types of Genetic Variation (SNVs, Indels, SVs)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How do we turn alignments into genetic mutations?"/>
          <p:cNvSpPr txBox="1"/>
          <p:nvPr/>
        </p:nvSpPr>
        <p:spPr>
          <a:xfrm>
            <a:off x="968298" y="260208"/>
            <a:ext cx="11068203" cy="157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1300480">
              <a:spcBef>
                <a:spcPts val="1200"/>
              </a:spcBef>
              <a:defRPr b="0" sz="4800">
                <a:latin typeface="Helvetica Light"/>
                <a:ea typeface="Helvetica Light"/>
                <a:cs typeface="Helvetica Light"/>
                <a:sym typeface="Helvetica Light"/>
              </a:defRPr>
            </a:lvl1pPr>
          </a:lstStyle>
          <a:p>
            <a:pPr/>
            <a:r>
              <a:t>How do we turn alignments into genetic mutations?</a:t>
            </a:r>
          </a:p>
        </p:txBody>
      </p:sp>
      <p:sp>
        <p:nvSpPr>
          <p:cNvPr id="387" name="Content Placeholder 2"/>
          <p:cNvSpPr txBox="1"/>
          <p:nvPr/>
        </p:nvSpPr>
        <p:spPr>
          <a:xfrm>
            <a:off x="226022" y="2285124"/>
            <a:ext cx="12552756" cy="645617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marL="490894" indent="-490894" algn="l" defTabSz="1209446">
              <a:spcBef>
                <a:spcPts val="1100"/>
              </a:spcBef>
              <a:buSzPct val="100000"/>
              <a:buChar char="•"/>
              <a:defRPr b="0" sz="3534">
                <a:latin typeface="Helvetica Light"/>
                <a:ea typeface="Helvetica Light"/>
                <a:cs typeface="Helvetica Light"/>
                <a:sym typeface="Helvetica Light"/>
              </a:defRPr>
            </a:pPr>
            <a:r>
              <a:t>Short Read Alignment (mapping) onto a reference genome</a:t>
            </a:r>
          </a:p>
          <a:p>
            <a:pPr lvl="1" marL="878443" indent="-465058" algn="l" defTabSz="543305">
              <a:spcBef>
                <a:spcPts val="1100"/>
              </a:spcBef>
              <a:buSzPct val="100000"/>
              <a:buChar char="•"/>
              <a:defRPr b="0" sz="3348">
                <a:latin typeface="Helvetica Light"/>
                <a:ea typeface="Helvetica Light"/>
                <a:cs typeface="Helvetica Light"/>
                <a:sym typeface="Helvetica Light"/>
              </a:defRPr>
            </a:pPr>
            <a:r>
              <a:t>Short read aligners assume that the read came from “intact” from the reference</a:t>
            </a:r>
          </a:p>
          <a:p>
            <a:pPr lvl="1" marL="878443" indent="-465058" algn="l" defTabSz="543305">
              <a:spcBef>
                <a:spcPts val="1100"/>
              </a:spcBef>
              <a:buSzPct val="100000"/>
              <a:buChar char="•"/>
              <a:defRPr b="0" sz="3348">
                <a:latin typeface="Helvetica Light"/>
                <a:ea typeface="Helvetica Light"/>
                <a:cs typeface="Helvetica Light"/>
                <a:sym typeface="Helvetica Light"/>
              </a:defRPr>
            </a:pPr>
            <a:r>
              <a:t>Mutation or variation is assumed when reads deviate from the reference</a:t>
            </a:r>
          </a:p>
          <a:p>
            <a:pPr marL="490894" indent="-490894" algn="l" defTabSz="1209446">
              <a:spcBef>
                <a:spcPts val="1100"/>
              </a:spcBef>
              <a:buSzPct val="100000"/>
              <a:buChar char="•"/>
              <a:defRPr b="0" sz="3534">
                <a:latin typeface="Helvetica Light"/>
                <a:ea typeface="Helvetica Light"/>
                <a:cs typeface="Helvetica Light"/>
                <a:sym typeface="Helvetica Light"/>
              </a:defRPr>
            </a:pPr>
            <a:r>
              <a:t>Identification of differences between the reference genome and the genome of interest</a:t>
            </a:r>
          </a:p>
          <a:p>
            <a:pPr lvl="1" marL="904279" indent="-490894" algn="l" defTabSz="1209446">
              <a:spcBef>
                <a:spcPts val="1100"/>
              </a:spcBef>
              <a:buSzPct val="100000"/>
              <a:buChar char="•"/>
              <a:defRPr b="0" sz="3534">
                <a:latin typeface="Helvetica Light"/>
                <a:ea typeface="Helvetica Light"/>
                <a:cs typeface="Helvetica Light"/>
                <a:sym typeface="Helvetica Light"/>
              </a:defRPr>
            </a:pPr>
            <a:r>
              <a:t>hg19 reference genome is largely based on 5 individuals</a:t>
            </a:r>
          </a:p>
          <a:p>
            <a:pPr lvl="1" marL="904279" indent="-490894" algn="l" defTabSz="1209446">
              <a:spcBef>
                <a:spcPts val="1100"/>
              </a:spcBef>
              <a:buSzPct val="100000"/>
              <a:buChar char="•"/>
              <a:defRPr b="0" sz="3534">
                <a:latin typeface="Helvetica Light"/>
                <a:ea typeface="Helvetica Light"/>
                <a:cs typeface="Helvetica Light"/>
                <a:sym typeface="Helvetica Light"/>
              </a:defRPr>
            </a:pPr>
            <a:r>
              <a:t>hg38 includes population specific alternative chromosomes based on 1000G populations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BCL File"/>
          <p:cNvSpPr txBox="1"/>
          <p:nvPr/>
        </p:nvSpPr>
        <p:spPr>
          <a:xfrm>
            <a:off x="4467752" y="1745660"/>
            <a:ext cx="1867460" cy="673101"/>
          </a:xfrm>
          <a:prstGeom prst="rect">
            <a:avLst/>
          </a:prstGeom>
          <a:ln w="25400">
            <a:solidFill>
              <a:srgbClr val="000000"/>
            </a:solidFill>
            <a:prstDash val="sysDot"/>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a:latin typeface="Helvetica Light"/>
                <a:ea typeface="Helvetica Light"/>
                <a:cs typeface="Helvetica Light"/>
                <a:sym typeface="Helvetica Light"/>
              </a:defRPr>
            </a:lvl1pPr>
          </a:lstStyle>
          <a:p>
            <a:pPr/>
            <a:r>
              <a:t>BCL File</a:t>
            </a:r>
          </a:p>
        </p:txBody>
      </p:sp>
      <p:sp>
        <p:nvSpPr>
          <p:cNvPr id="390" name="Line"/>
          <p:cNvSpPr/>
          <p:nvPr/>
        </p:nvSpPr>
        <p:spPr>
          <a:xfrm>
            <a:off x="6584162" y="2082210"/>
            <a:ext cx="300005" cy="3"/>
          </a:xfrm>
          <a:prstGeom prst="line">
            <a:avLst/>
          </a:prstGeom>
          <a:ln w="25400">
            <a:solidFill>
              <a:srgbClr val="000000"/>
            </a:solidFill>
            <a:miter lim="400000"/>
            <a:tailEnd type="triangle"/>
          </a:ln>
        </p:spPr>
        <p:txBody>
          <a:bodyPr lIns="45718" tIns="45718" rIns="45718" bIns="45718"/>
          <a:lstStyle/>
          <a:p>
            <a:pPr>
              <a:defRPr b="0">
                <a:latin typeface="Helvetica"/>
                <a:ea typeface="Helvetica"/>
                <a:cs typeface="Helvetica"/>
                <a:sym typeface="Helvetica"/>
              </a:defRPr>
            </a:pPr>
          </a:p>
        </p:txBody>
      </p:sp>
      <p:sp>
        <p:nvSpPr>
          <p:cNvPr id="391" name="FASTQ"/>
          <p:cNvSpPr txBox="1"/>
          <p:nvPr/>
        </p:nvSpPr>
        <p:spPr>
          <a:xfrm>
            <a:off x="8777422" y="1745660"/>
            <a:ext cx="1562964" cy="673101"/>
          </a:xfrm>
          <a:prstGeom prst="rect">
            <a:avLst/>
          </a:prstGeom>
          <a:ln w="25400">
            <a:solidFill>
              <a:srgbClr val="000000"/>
            </a:solidFill>
            <a:prstDash val="sysDot"/>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a:latin typeface="Helvetica Light"/>
                <a:ea typeface="Helvetica Light"/>
                <a:cs typeface="Helvetica Light"/>
                <a:sym typeface="Helvetica Light"/>
              </a:defRPr>
            </a:lvl1pPr>
          </a:lstStyle>
          <a:p>
            <a:pPr/>
            <a:r>
              <a:t>FASTQ</a:t>
            </a:r>
          </a:p>
        </p:txBody>
      </p:sp>
      <p:sp>
        <p:nvSpPr>
          <p:cNvPr id="392" name="Diamond"/>
          <p:cNvSpPr/>
          <p:nvPr/>
        </p:nvSpPr>
        <p:spPr>
          <a:xfrm>
            <a:off x="6921316" y="1299905"/>
            <a:ext cx="1270003" cy="1270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21600"/>
                </a:lnTo>
                <a:lnTo>
                  <a:pt x="21600" y="10800"/>
                </a:lnTo>
                <a:lnTo>
                  <a:pt x="10800" y="0"/>
                </a:lnTo>
                <a:close/>
              </a:path>
            </a:pathLst>
          </a:custGeom>
          <a:ln w="25400">
            <a:solidFill>
              <a:srgbClr val="5F327C"/>
            </a:solidFill>
            <a:miter lim="400000"/>
          </a:ln>
        </p:spPr>
        <p:txBody>
          <a:bodyPr lIns="50800" tIns="50800" rIns="50800" bIns="50800" anchor="ctr"/>
          <a:lstStyle/>
          <a:p>
            <a:pPr>
              <a:defRPr b="0">
                <a:solidFill>
                  <a:srgbClr val="FFFFFF"/>
                </a:solidFill>
                <a:latin typeface="Helvetica Light"/>
                <a:ea typeface="Helvetica Light"/>
                <a:cs typeface="Helvetica Light"/>
                <a:sym typeface="Helvetica Light"/>
              </a:defRPr>
            </a:pPr>
          </a:p>
        </p:txBody>
      </p:sp>
      <p:sp>
        <p:nvSpPr>
          <p:cNvPr id="393" name="BCL2Fastq"/>
          <p:cNvSpPr txBox="1"/>
          <p:nvPr/>
        </p:nvSpPr>
        <p:spPr>
          <a:xfrm>
            <a:off x="7120416" y="1579306"/>
            <a:ext cx="871804"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2000">
                <a:solidFill>
                  <a:srgbClr val="5F327C"/>
                </a:solidFill>
                <a:latin typeface="Helvetica Light"/>
                <a:ea typeface="Helvetica Light"/>
                <a:cs typeface="Helvetica Light"/>
                <a:sym typeface="Helvetica Light"/>
              </a:defRPr>
            </a:lvl1pPr>
          </a:lstStyle>
          <a:p>
            <a:pPr/>
            <a:r>
              <a:t>BCL2Fastq</a:t>
            </a:r>
          </a:p>
        </p:txBody>
      </p:sp>
      <p:sp>
        <p:nvSpPr>
          <p:cNvPr id="394" name="Line"/>
          <p:cNvSpPr/>
          <p:nvPr/>
        </p:nvSpPr>
        <p:spPr>
          <a:xfrm>
            <a:off x="8320962" y="2082210"/>
            <a:ext cx="300006" cy="3"/>
          </a:xfrm>
          <a:prstGeom prst="line">
            <a:avLst/>
          </a:prstGeom>
          <a:ln w="25400">
            <a:solidFill>
              <a:srgbClr val="000000"/>
            </a:solidFill>
            <a:miter lim="400000"/>
            <a:tailEnd type="triangle"/>
          </a:ln>
        </p:spPr>
        <p:txBody>
          <a:bodyPr lIns="45718" tIns="45718" rIns="45718" bIns="45718"/>
          <a:lstStyle/>
          <a:p>
            <a:pPr>
              <a:defRPr b="0">
                <a:latin typeface="Helvetica"/>
                <a:ea typeface="Helvetica"/>
                <a:cs typeface="Helvetica"/>
                <a:sym typeface="Helvetica"/>
              </a:defRPr>
            </a:pPr>
          </a:p>
        </p:txBody>
      </p:sp>
      <p:sp>
        <p:nvSpPr>
          <p:cNvPr id="395" name="Line"/>
          <p:cNvSpPr/>
          <p:nvPr/>
        </p:nvSpPr>
        <p:spPr>
          <a:xfrm>
            <a:off x="9601736" y="3385411"/>
            <a:ext cx="3" cy="2072677"/>
          </a:xfrm>
          <a:prstGeom prst="line">
            <a:avLst/>
          </a:prstGeom>
          <a:ln w="25400">
            <a:solidFill>
              <a:srgbClr val="000000"/>
            </a:solidFill>
            <a:miter lim="400000"/>
            <a:tailEnd type="triangle"/>
          </a:ln>
        </p:spPr>
        <p:txBody>
          <a:bodyPr lIns="45718" tIns="45718" rIns="45718" bIns="45718"/>
          <a:lstStyle/>
          <a:p>
            <a:pPr>
              <a:defRPr b="0">
                <a:latin typeface="Helvetica"/>
                <a:ea typeface="Helvetica"/>
                <a:cs typeface="Helvetica"/>
                <a:sym typeface="Helvetica"/>
              </a:defRPr>
            </a:pPr>
          </a:p>
        </p:txBody>
      </p:sp>
      <p:sp>
        <p:nvSpPr>
          <p:cNvPr id="396" name="Line"/>
          <p:cNvSpPr/>
          <p:nvPr/>
        </p:nvSpPr>
        <p:spPr>
          <a:xfrm flipV="1">
            <a:off x="7558325" y="2666531"/>
            <a:ext cx="3" cy="698503"/>
          </a:xfrm>
          <a:prstGeom prst="line">
            <a:avLst/>
          </a:prstGeom>
          <a:ln w="25400">
            <a:solidFill>
              <a:srgbClr val="000000"/>
            </a:solidFill>
            <a:miter lim="400000"/>
          </a:ln>
        </p:spPr>
        <p:txBody>
          <a:bodyPr lIns="45718" tIns="45718" rIns="45718" bIns="45718"/>
          <a:lstStyle/>
          <a:p>
            <a:pPr>
              <a:defRPr b="0">
                <a:latin typeface="Helvetica"/>
                <a:ea typeface="Helvetica"/>
                <a:cs typeface="Helvetica"/>
                <a:sym typeface="Helvetica"/>
              </a:defRPr>
            </a:pPr>
          </a:p>
        </p:txBody>
      </p:sp>
      <p:sp>
        <p:nvSpPr>
          <p:cNvPr id="397" name="Line"/>
          <p:cNvSpPr/>
          <p:nvPr/>
        </p:nvSpPr>
        <p:spPr>
          <a:xfrm>
            <a:off x="4881877" y="3381588"/>
            <a:ext cx="4723873" cy="4"/>
          </a:xfrm>
          <a:prstGeom prst="line">
            <a:avLst/>
          </a:prstGeom>
          <a:ln w="25400">
            <a:solidFill>
              <a:srgbClr val="000000"/>
            </a:solidFill>
            <a:miter lim="400000"/>
          </a:ln>
        </p:spPr>
        <p:txBody>
          <a:bodyPr lIns="45718" tIns="45718" rIns="45718" bIns="45718"/>
          <a:lstStyle/>
          <a:p>
            <a:pPr>
              <a:defRPr b="0">
                <a:latin typeface="Helvetica"/>
                <a:ea typeface="Helvetica"/>
                <a:cs typeface="Helvetica"/>
                <a:sym typeface="Helvetica"/>
              </a:defRPr>
            </a:pPr>
          </a:p>
        </p:txBody>
      </p:sp>
      <p:sp>
        <p:nvSpPr>
          <p:cNvPr id="398" name="Line"/>
          <p:cNvSpPr/>
          <p:nvPr/>
        </p:nvSpPr>
        <p:spPr>
          <a:xfrm>
            <a:off x="4888598" y="3367496"/>
            <a:ext cx="3" cy="406403"/>
          </a:xfrm>
          <a:prstGeom prst="line">
            <a:avLst/>
          </a:prstGeom>
          <a:ln w="25400">
            <a:solidFill>
              <a:srgbClr val="000000"/>
            </a:solidFill>
            <a:miter lim="400000"/>
            <a:tailEnd type="triangle"/>
          </a:ln>
        </p:spPr>
        <p:txBody>
          <a:bodyPr lIns="45718" tIns="45718" rIns="45718" bIns="45718"/>
          <a:lstStyle/>
          <a:p>
            <a:pPr>
              <a:defRPr b="0">
                <a:latin typeface="Helvetica"/>
                <a:ea typeface="Helvetica"/>
                <a:cs typeface="Helvetica"/>
                <a:sym typeface="Helvetica"/>
              </a:defRPr>
            </a:pPr>
          </a:p>
        </p:txBody>
      </p:sp>
      <p:sp>
        <p:nvSpPr>
          <p:cNvPr id="399" name="Alignment"/>
          <p:cNvSpPr txBox="1"/>
          <p:nvPr/>
        </p:nvSpPr>
        <p:spPr>
          <a:xfrm>
            <a:off x="3758019" y="3938016"/>
            <a:ext cx="2244311" cy="673101"/>
          </a:xfrm>
          <a:prstGeom prst="rect">
            <a:avLst/>
          </a:prstGeom>
          <a:ln w="254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Helvetica Light"/>
                <a:ea typeface="Helvetica Light"/>
                <a:cs typeface="Helvetica Light"/>
                <a:sym typeface="Helvetica Light"/>
              </a:defRPr>
            </a:lvl1pPr>
          </a:lstStyle>
          <a:p>
            <a:pPr/>
            <a:r>
              <a:t>Alignment</a:t>
            </a:r>
          </a:p>
        </p:txBody>
      </p:sp>
      <p:sp>
        <p:nvSpPr>
          <p:cNvPr id="400" name="RNASeq"/>
          <p:cNvSpPr txBox="1"/>
          <p:nvPr/>
        </p:nvSpPr>
        <p:spPr>
          <a:xfrm>
            <a:off x="8609008" y="5875259"/>
            <a:ext cx="1985461" cy="673101"/>
          </a:xfrm>
          <a:prstGeom prst="rect">
            <a:avLst/>
          </a:prstGeom>
          <a:ln w="254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Helvetica Light"/>
                <a:ea typeface="Helvetica Light"/>
                <a:cs typeface="Helvetica Light"/>
                <a:sym typeface="Helvetica Light"/>
              </a:defRPr>
            </a:lvl1pPr>
          </a:lstStyle>
          <a:p>
            <a:pPr/>
            <a:r>
              <a:t>RNASeq</a:t>
            </a:r>
          </a:p>
        </p:txBody>
      </p:sp>
      <p:sp>
        <p:nvSpPr>
          <p:cNvPr id="401" name="DNA"/>
          <p:cNvSpPr txBox="1"/>
          <p:nvPr/>
        </p:nvSpPr>
        <p:spPr>
          <a:xfrm>
            <a:off x="4869886" y="2943439"/>
            <a:ext cx="87180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a:solidFill>
                  <a:srgbClr val="C82506"/>
                </a:solidFill>
                <a:latin typeface="Helvetica Light"/>
                <a:ea typeface="Helvetica Light"/>
                <a:cs typeface="Helvetica Light"/>
                <a:sym typeface="Helvetica Light"/>
              </a:defRPr>
            </a:lvl1pPr>
          </a:lstStyle>
          <a:p>
            <a:pPr/>
            <a:r>
              <a:t>DNA</a:t>
            </a:r>
          </a:p>
        </p:txBody>
      </p:sp>
      <p:sp>
        <p:nvSpPr>
          <p:cNvPr id="402" name="RNA"/>
          <p:cNvSpPr txBox="1"/>
          <p:nvPr/>
        </p:nvSpPr>
        <p:spPr>
          <a:xfrm>
            <a:off x="8718262" y="2943439"/>
            <a:ext cx="871804"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a:solidFill>
                  <a:srgbClr val="C82506"/>
                </a:solidFill>
                <a:latin typeface="Helvetica Light"/>
                <a:ea typeface="Helvetica Light"/>
                <a:cs typeface="Helvetica Light"/>
                <a:sym typeface="Helvetica Light"/>
              </a:defRPr>
            </a:lvl1pPr>
          </a:lstStyle>
          <a:p>
            <a:pPr/>
            <a:r>
              <a:t>RNA</a:t>
            </a:r>
          </a:p>
        </p:txBody>
      </p:sp>
      <p:sp>
        <p:nvSpPr>
          <p:cNvPr id="403" name="Line"/>
          <p:cNvSpPr/>
          <p:nvPr/>
        </p:nvSpPr>
        <p:spPr>
          <a:xfrm>
            <a:off x="6881143" y="5331413"/>
            <a:ext cx="3" cy="406403"/>
          </a:xfrm>
          <a:prstGeom prst="line">
            <a:avLst/>
          </a:prstGeom>
          <a:ln w="25400">
            <a:solidFill>
              <a:srgbClr val="000000"/>
            </a:solidFill>
            <a:miter lim="400000"/>
            <a:tailEnd type="triangle"/>
          </a:ln>
        </p:spPr>
        <p:txBody>
          <a:bodyPr lIns="45718" tIns="45718" rIns="45718" bIns="45718"/>
          <a:lstStyle/>
          <a:p>
            <a:pPr>
              <a:defRPr b="0">
                <a:latin typeface="Helvetica"/>
                <a:ea typeface="Helvetica"/>
                <a:cs typeface="Helvetica"/>
                <a:sym typeface="Helvetica"/>
              </a:defRPr>
            </a:pPr>
          </a:p>
        </p:txBody>
      </p:sp>
      <p:sp>
        <p:nvSpPr>
          <p:cNvPr id="404" name="Line"/>
          <p:cNvSpPr/>
          <p:nvPr/>
        </p:nvSpPr>
        <p:spPr>
          <a:xfrm flipV="1">
            <a:off x="4875831" y="4617748"/>
            <a:ext cx="3" cy="698503"/>
          </a:xfrm>
          <a:prstGeom prst="line">
            <a:avLst/>
          </a:prstGeom>
          <a:ln w="25400">
            <a:solidFill>
              <a:srgbClr val="000000"/>
            </a:solidFill>
            <a:miter lim="400000"/>
          </a:ln>
        </p:spPr>
        <p:txBody>
          <a:bodyPr lIns="45718" tIns="45718" rIns="45718" bIns="45718"/>
          <a:lstStyle/>
          <a:p>
            <a:pPr>
              <a:defRPr b="0">
                <a:latin typeface="Helvetica"/>
                <a:ea typeface="Helvetica"/>
                <a:cs typeface="Helvetica"/>
                <a:sym typeface="Helvetica"/>
              </a:defRPr>
            </a:pPr>
          </a:p>
        </p:txBody>
      </p:sp>
      <p:sp>
        <p:nvSpPr>
          <p:cNvPr id="405" name="Line"/>
          <p:cNvSpPr/>
          <p:nvPr/>
        </p:nvSpPr>
        <p:spPr>
          <a:xfrm>
            <a:off x="3164583" y="5332804"/>
            <a:ext cx="3723612" cy="3"/>
          </a:xfrm>
          <a:prstGeom prst="line">
            <a:avLst/>
          </a:prstGeom>
          <a:ln w="25400">
            <a:solidFill>
              <a:srgbClr val="000000"/>
            </a:solidFill>
            <a:miter lim="400000"/>
          </a:ln>
        </p:spPr>
        <p:txBody>
          <a:bodyPr lIns="45718" tIns="45718" rIns="45718" bIns="45718"/>
          <a:lstStyle/>
          <a:p>
            <a:pPr>
              <a:defRPr b="0">
                <a:latin typeface="Helvetica"/>
                <a:ea typeface="Helvetica"/>
                <a:cs typeface="Helvetica"/>
                <a:sym typeface="Helvetica"/>
              </a:defRPr>
            </a:pPr>
          </a:p>
        </p:txBody>
      </p:sp>
      <p:sp>
        <p:nvSpPr>
          <p:cNvPr id="406" name="Line"/>
          <p:cNvSpPr/>
          <p:nvPr/>
        </p:nvSpPr>
        <p:spPr>
          <a:xfrm>
            <a:off x="3179727" y="5344113"/>
            <a:ext cx="3" cy="406403"/>
          </a:xfrm>
          <a:prstGeom prst="line">
            <a:avLst/>
          </a:prstGeom>
          <a:ln w="25400">
            <a:solidFill>
              <a:srgbClr val="000000"/>
            </a:solidFill>
            <a:miter lim="400000"/>
            <a:tailEnd type="triangle"/>
          </a:ln>
        </p:spPr>
        <p:txBody>
          <a:bodyPr lIns="45718" tIns="45718" rIns="45718" bIns="45718"/>
          <a:lstStyle/>
          <a:p>
            <a:pPr>
              <a:defRPr b="0">
                <a:latin typeface="Helvetica"/>
                <a:ea typeface="Helvetica"/>
                <a:cs typeface="Helvetica"/>
                <a:sym typeface="Helvetica"/>
              </a:defRPr>
            </a:pPr>
          </a:p>
        </p:txBody>
      </p:sp>
      <p:sp>
        <p:nvSpPr>
          <p:cNvPr id="407" name="No Saliva/Blood"/>
          <p:cNvSpPr txBox="1"/>
          <p:nvPr/>
        </p:nvSpPr>
        <p:spPr>
          <a:xfrm>
            <a:off x="2964970" y="4913705"/>
            <a:ext cx="2208747"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a:solidFill>
                  <a:srgbClr val="C82506"/>
                </a:solidFill>
                <a:latin typeface="Helvetica Light"/>
                <a:ea typeface="Helvetica Light"/>
                <a:cs typeface="Helvetica Light"/>
                <a:sym typeface="Helvetica Light"/>
              </a:defRPr>
            </a:lvl1pPr>
          </a:lstStyle>
          <a:p>
            <a:pPr/>
            <a:r>
              <a:t>No Saliva/Blood</a:t>
            </a:r>
          </a:p>
        </p:txBody>
      </p:sp>
      <p:sp>
        <p:nvSpPr>
          <p:cNvPr id="408" name="Saliva/Blood"/>
          <p:cNvSpPr txBox="1"/>
          <p:nvPr/>
        </p:nvSpPr>
        <p:spPr>
          <a:xfrm>
            <a:off x="4931112" y="4894654"/>
            <a:ext cx="2010861"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a:solidFill>
                  <a:srgbClr val="C82506"/>
                </a:solidFill>
                <a:latin typeface="Helvetica Light"/>
                <a:ea typeface="Helvetica Light"/>
                <a:cs typeface="Helvetica Light"/>
                <a:sym typeface="Helvetica Light"/>
              </a:defRPr>
            </a:lvl1pPr>
          </a:lstStyle>
          <a:p>
            <a:pPr/>
            <a:r>
              <a:t>Saliva/Blood</a:t>
            </a:r>
          </a:p>
        </p:txBody>
      </p:sp>
      <p:sp>
        <p:nvSpPr>
          <p:cNvPr id="409" name="Tumor Only"/>
          <p:cNvSpPr txBox="1"/>
          <p:nvPr/>
        </p:nvSpPr>
        <p:spPr>
          <a:xfrm>
            <a:off x="2398246" y="5875259"/>
            <a:ext cx="2531455" cy="673101"/>
          </a:xfrm>
          <a:prstGeom prst="rect">
            <a:avLst/>
          </a:prstGeom>
          <a:ln w="254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Helvetica Light"/>
                <a:ea typeface="Helvetica Light"/>
                <a:cs typeface="Helvetica Light"/>
                <a:sym typeface="Helvetica Light"/>
              </a:defRPr>
            </a:lvl1pPr>
          </a:lstStyle>
          <a:p>
            <a:pPr/>
            <a:r>
              <a:t>Tumor Only</a:t>
            </a:r>
          </a:p>
        </p:txBody>
      </p:sp>
      <p:sp>
        <p:nvSpPr>
          <p:cNvPr id="410" name="Somatic"/>
          <p:cNvSpPr txBox="1"/>
          <p:nvPr/>
        </p:nvSpPr>
        <p:spPr>
          <a:xfrm>
            <a:off x="5758989" y="5875259"/>
            <a:ext cx="2244311" cy="673101"/>
          </a:xfrm>
          <a:prstGeom prst="rect">
            <a:avLst/>
          </a:prstGeom>
          <a:ln w="254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Helvetica Light"/>
                <a:ea typeface="Helvetica Light"/>
                <a:cs typeface="Helvetica Light"/>
                <a:sym typeface="Helvetica Light"/>
              </a:defRPr>
            </a:lvl1pPr>
          </a:lstStyle>
          <a:p>
            <a:pPr/>
            <a:r>
              <a:t>Somatic</a:t>
            </a:r>
          </a:p>
        </p:txBody>
      </p:sp>
      <p:sp>
        <p:nvSpPr>
          <p:cNvPr id="411" name="+"/>
          <p:cNvSpPr txBox="1"/>
          <p:nvPr/>
        </p:nvSpPr>
        <p:spPr>
          <a:xfrm>
            <a:off x="5136317" y="5887959"/>
            <a:ext cx="4160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a:latin typeface="Helvetica Light"/>
                <a:ea typeface="Helvetica Light"/>
                <a:cs typeface="Helvetica Light"/>
                <a:sym typeface="Helvetica Light"/>
              </a:defRPr>
            </a:lvl1pPr>
          </a:lstStyle>
          <a:p>
            <a:pPr/>
            <a:r>
              <a:t>+</a:t>
            </a:r>
          </a:p>
        </p:txBody>
      </p:sp>
      <p:sp>
        <p:nvSpPr>
          <p:cNvPr id="412" name="+"/>
          <p:cNvSpPr txBox="1"/>
          <p:nvPr/>
        </p:nvSpPr>
        <p:spPr>
          <a:xfrm>
            <a:off x="8098126" y="5858704"/>
            <a:ext cx="4160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a:latin typeface="Helvetica Light"/>
                <a:ea typeface="Helvetica Light"/>
                <a:cs typeface="Helvetica Light"/>
                <a:sym typeface="Helvetica Light"/>
              </a:defRPr>
            </a:lvl1pPr>
          </a:lstStyle>
          <a:p>
            <a:pPr/>
            <a:r>
              <a:t>+</a:t>
            </a:r>
          </a:p>
        </p:txBody>
      </p:sp>
      <p:sp>
        <p:nvSpPr>
          <p:cNvPr id="413" name="Line"/>
          <p:cNvSpPr/>
          <p:nvPr/>
        </p:nvSpPr>
        <p:spPr>
          <a:xfrm flipV="1">
            <a:off x="7047322" y="6673107"/>
            <a:ext cx="3" cy="698503"/>
          </a:xfrm>
          <a:prstGeom prst="line">
            <a:avLst/>
          </a:prstGeom>
          <a:ln w="25400">
            <a:solidFill>
              <a:srgbClr val="000000"/>
            </a:solidFill>
            <a:miter lim="400000"/>
          </a:ln>
        </p:spPr>
        <p:txBody>
          <a:bodyPr lIns="45718" tIns="45718" rIns="45718" bIns="45718"/>
          <a:lstStyle/>
          <a:p>
            <a:pPr>
              <a:defRPr b="0">
                <a:latin typeface="Helvetica"/>
                <a:ea typeface="Helvetica"/>
                <a:cs typeface="Helvetica"/>
                <a:sym typeface="Helvetica"/>
              </a:defRPr>
            </a:pPr>
          </a:p>
        </p:txBody>
      </p:sp>
      <p:sp>
        <p:nvSpPr>
          <p:cNvPr id="414" name="Line"/>
          <p:cNvSpPr/>
          <p:nvPr/>
        </p:nvSpPr>
        <p:spPr>
          <a:xfrm>
            <a:off x="4370873" y="7388164"/>
            <a:ext cx="4723872" cy="3"/>
          </a:xfrm>
          <a:prstGeom prst="line">
            <a:avLst/>
          </a:prstGeom>
          <a:ln w="25400">
            <a:solidFill>
              <a:srgbClr val="000000"/>
            </a:solidFill>
            <a:miter lim="400000"/>
          </a:ln>
        </p:spPr>
        <p:txBody>
          <a:bodyPr lIns="45718" tIns="45718" rIns="45718" bIns="45718"/>
          <a:lstStyle/>
          <a:p>
            <a:pPr>
              <a:defRPr b="0">
                <a:latin typeface="Helvetica"/>
                <a:ea typeface="Helvetica"/>
                <a:cs typeface="Helvetica"/>
                <a:sym typeface="Helvetica"/>
              </a:defRPr>
            </a:pPr>
          </a:p>
        </p:txBody>
      </p:sp>
      <p:sp>
        <p:nvSpPr>
          <p:cNvPr id="415" name="Line"/>
          <p:cNvSpPr/>
          <p:nvPr/>
        </p:nvSpPr>
        <p:spPr>
          <a:xfrm>
            <a:off x="4377594" y="7374072"/>
            <a:ext cx="3" cy="406403"/>
          </a:xfrm>
          <a:prstGeom prst="line">
            <a:avLst/>
          </a:prstGeom>
          <a:ln w="25400">
            <a:solidFill>
              <a:srgbClr val="000000"/>
            </a:solidFill>
            <a:miter lim="400000"/>
            <a:tailEnd type="triangle"/>
          </a:ln>
        </p:spPr>
        <p:txBody>
          <a:bodyPr lIns="45718" tIns="45718" rIns="45718" bIns="45718"/>
          <a:lstStyle/>
          <a:p>
            <a:pPr>
              <a:defRPr b="0">
                <a:latin typeface="Helvetica"/>
                <a:ea typeface="Helvetica"/>
                <a:cs typeface="Helvetica"/>
                <a:sym typeface="Helvetica"/>
              </a:defRPr>
            </a:pPr>
          </a:p>
        </p:txBody>
      </p:sp>
      <p:sp>
        <p:nvSpPr>
          <p:cNvPr id="416" name="SNV/Indels"/>
          <p:cNvSpPr txBox="1"/>
          <p:nvPr/>
        </p:nvSpPr>
        <p:spPr>
          <a:xfrm>
            <a:off x="4336906" y="6845870"/>
            <a:ext cx="2556855"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a:solidFill>
                  <a:srgbClr val="C82506"/>
                </a:solidFill>
                <a:latin typeface="Helvetica Light"/>
                <a:ea typeface="Helvetica Light"/>
                <a:cs typeface="Helvetica Light"/>
                <a:sym typeface="Helvetica Light"/>
              </a:defRPr>
            </a:lvl1pPr>
          </a:lstStyle>
          <a:p>
            <a:pPr/>
            <a:r>
              <a:t>SNV/Indels/CNVs</a:t>
            </a:r>
          </a:p>
        </p:txBody>
      </p:sp>
      <p:sp>
        <p:nvSpPr>
          <p:cNvPr id="417" name="SV/Fusions"/>
          <p:cNvSpPr txBox="1"/>
          <p:nvPr/>
        </p:nvSpPr>
        <p:spPr>
          <a:xfrm>
            <a:off x="7195714" y="6845870"/>
            <a:ext cx="2208747"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a:solidFill>
                  <a:srgbClr val="C82506"/>
                </a:solidFill>
                <a:latin typeface="Helvetica Light"/>
                <a:ea typeface="Helvetica Light"/>
                <a:cs typeface="Helvetica Light"/>
                <a:sym typeface="Helvetica Light"/>
              </a:defRPr>
            </a:lvl1pPr>
          </a:lstStyle>
          <a:p>
            <a:pPr/>
            <a:r>
              <a:t>Gene Fusions</a:t>
            </a:r>
          </a:p>
        </p:txBody>
      </p:sp>
      <p:sp>
        <p:nvSpPr>
          <p:cNvPr id="418" name="Line"/>
          <p:cNvSpPr/>
          <p:nvPr/>
        </p:nvSpPr>
        <p:spPr>
          <a:xfrm>
            <a:off x="9067387" y="7386772"/>
            <a:ext cx="3" cy="406403"/>
          </a:xfrm>
          <a:prstGeom prst="line">
            <a:avLst/>
          </a:prstGeom>
          <a:ln w="25400">
            <a:solidFill>
              <a:srgbClr val="000000"/>
            </a:solidFill>
            <a:miter lim="400000"/>
            <a:tailEnd type="triangle"/>
          </a:ln>
        </p:spPr>
        <p:txBody>
          <a:bodyPr lIns="45718" tIns="45718" rIns="45718" bIns="45718"/>
          <a:lstStyle/>
          <a:p>
            <a:pPr>
              <a:defRPr b="0">
                <a:latin typeface="Helvetica"/>
                <a:ea typeface="Helvetica"/>
                <a:cs typeface="Helvetica"/>
                <a:sym typeface="Helvetica"/>
              </a:defRPr>
            </a:pPr>
          </a:p>
        </p:txBody>
      </p:sp>
      <p:sp>
        <p:nvSpPr>
          <p:cNvPr id="419" name="Translocations"/>
          <p:cNvSpPr txBox="1"/>
          <p:nvPr/>
        </p:nvSpPr>
        <p:spPr>
          <a:xfrm>
            <a:off x="7511706" y="8022423"/>
            <a:ext cx="3111364" cy="673101"/>
          </a:xfrm>
          <a:prstGeom prst="rect">
            <a:avLst/>
          </a:prstGeom>
          <a:ln w="254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Helvetica Light"/>
                <a:ea typeface="Helvetica Light"/>
                <a:cs typeface="Helvetica Light"/>
                <a:sym typeface="Helvetica Light"/>
              </a:defRPr>
            </a:lvl1pPr>
          </a:lstStyle>
          <a:p>
            <a:pPr/>
            <a:r>
              <a:t>Translocations</a:t>
            </a:r>
          </a:p>
        </p:txBody>
      </p:sp>
      <p:sp>
        <p:nvSpPr>
          <p:cNvPr id="420" name="Integrated VCF File"/>
          <p:cNvSpPr txBox="1"/>
          <p:nvPr/>
        </p:nvSpPr>
        <p:spPr>
          <a:xfrm>
            <a:off x="2733712" y="8022423"/>
            <a:ext cx="4146011" cy="673101"/>
          </a:xfrm>
          <a:prstGeom prst="rect">
            <a:avLst/>
          </a:prstGeom>
          <a:ln w="25400">
            <a:solidFill>
              <a:srgbClr val="000000"/>
            </a:solidFill>
            <a:prstDash val="sysDot"/>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600">
                <a:latin typeface="Helvetica Light"/>
                <a:ea typeface="Helvetica Light"/>
                <a:cs typeface="Helvetica Light"/>
                <a:sym typeface="Helvetica Light"/>
              </a:defRPr>
            </a:lvl1pPr>
          </a:lstStyle>
          <a:p>
            <a:pPr/>
            <a:r>
              <a:t>Integrated VCF File</a:t>
            </a:r>
          </a:p>
        </p:txBody>
      </p:sp>
      <p:sp>
        <p:nvSpPr>
          <p:cNvPr id="421" name="Rectangle"/>
          <p:cNvSpPr/>
          <p:nvPr/>
        </p:nvSpPr>
        <p:spPr>
          <a:xfrm>
            <a:off x="2278356" y="1165670"/>
            <a:ext cx="8448088" cy="7602658"/>
          </a:xfrm>
          <a:prstGeom prst="rect">
            <a:avLst/>
          </a:prstGeom>
          <a:ln w="25400">
            <a:solidFill>
              <a:srgbClr val="000000"/>
            </a:solidFill>
            <a:miter lim="400000"/>
          </a:ln>
        </p:spPr>
        <p:txBody>
          <a:bodyPr lIns="50800" tIns="50800" rIns="50800" bIns="50800" anchor="ctr"/>
          <a:lstStyle/>
          <a:p>
            <a:pPr>
              <a:defRPr b="0">
                <a:solidFill>
                  <a:srgbClr val="FFFFFF"/>
                </a:solidFill>
                <a:latin typeface="Helvetica Light"/>
                <a:ea typeface="Helvetica Light"/>
                <a:cs typeface="Helvetica Light"/>
                <a:sym typeface="Helvetica Light"/>
              </a:defRPr>
            </a:pPr>
          </a:p>
        </p:txBody>
      </p:sp>
      <p:sp>
        <p:nvSpPr>
          <p:cNvPr id="422" name="TextBox 4"/>
          <p:cNvSpPr txBox="1"/>
          <p:nvPr/>
        </p:nvSpPr>
        <p:spPr>
          <a:xfrm>
            <a:off x="2889917" y="174279"/>
            <a:ext cx="7224966" cy="8666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4800">
                <a:latin typeface="Helvetica Light"/>
                <a:ea typeface="Helvetica Light"/>
                <a:cs typeface="Helvetica Light"/>
                <a:sym typeface="Helvetica Light"/>
              </a:defRPr>
            </a:lvl1pPr>
          </a:lstStyle>
          <a:p>
            <a:pPr/>
            <a:r>
              <a:t>Data Analysis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Alignment"/>
          <p:cNvSpPr txBox="1"/>
          <p:nvPr>
            <p:ph type="title"/>
          </p:nvPr>
        </p:nvSpPr>
        <p:spPr>
          <a:xfrm>
            <a:off x="952500" y="254000"/>
            <a:ext cx="11099800" cy="1344497"/>
          </a:xfrm>
          <a:prstGeom prst="rect">
            <a:avLst/>
          </a:prstGeom>
        </p:spPr>
        <p:txBody>
          <a:bodyPr/>
          <a:lstStyle>
            <a:lvl1pPr>
              <a:defRPr>
                <a:latin typeface="Helvetica Light"/>
                <a:ea typeface="Helvetica Light"/>
                <a:cs typeface="Helvetica Light"/>
                <a:sym typeface="Helvetica Light"/>
              </a:defRPr>
            </a:lvl1pPr>
          </a:lstStyle>
          <a:p>
            <a:pPr/>
            <a:r>
              <a:t>Alignment</a:t>
            </a:r>
          </a:p>
        </p:txBody>
      </p:sp>
      <p:pic>
        <p:nvPicPr>
          <p:cNvPr id="425" name="Image" descr="Image"/>
          <p:cNvPicPr>
            <a:picLocks noChangeAspect="1"/>
          </p:cNvPicPr>
          <p:nvPr/>
        </p:nvPicPr>
        <p:blipFill>
          <a:blip r:embed="rId2">
            <a:extLst/>
          </a:blip>
          <a:stretch>
            <a:fillRect/>
          </a:stretch>
        </p:blipFill>
        <p:spPr>
          <a:xfrm>
            <a:off x="835657" y="1712844"/>
            <a:ext cx="11333486" cy="7004264"/>
          </a:xfrm>
          <a:prstGeom prst="rect">
            <a:avLst/>
          </a:prstGeom>
          <a:ln w="12700">
            <a:miter lim="400000"/>
          </a:ln>
        </p:spPr>
      </p:pic>
      <p:sp>
        <p:nvSpPr>
          <p:cNvPr id="426" name="Mismatches and Gaps can indicate a genetic variation (naturally occurring in a population) or mutation (an error in replication)"/>
          <p:cNvSpPr txBox="1"/>
          <p:nvPr/>
        </p:nvSpPr>
        <p:spPr>
          <a:xfrm>
            <a:off x="119668" y="8955420"/>
            <a:ext cx="7605237" cy="6791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Mismatches and Gaps can indicate a genetic variation (naturally occurring in a population) or mutation (an error in replication)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Image" descr="Image"/>
          <p:cNvPicPr>
            <a:picLocks noChangeAspect="1"/>
          </p:cNvPicPr>
          <p:nvPr/>
        </p:nvPicPr>
        <p:blipFill>
          <a:blip r:embed="rId2">
            <a:extLst/>
          </a:blip>
          <a:stretch>
            <a:fillRect/>
          </a:stretch>
        </p:blipFill>
        <p:spPr>
          <a:xfrm>
            <a:off x="1952625" y="1314889"/>
            <a:ext cx="9099709" cy="6620039"/>
          </a:xfrm>
          <a:prstGeom prst="rect">
            <a:avLst/>
          </a:prstGeom>
          <a:ln w="12700">
            <a:miter lim="400000"/>
          </a:ln>
        </p:spPr>
      </p:pic>
      <p:sp>
        <p:nvSpPr>
          <p:cNvPr id="235" name="TextBox 4"/>
          <p:cNvSpPr txBox="1"/>
          <p:nvPr/>
        </p:nvSpPr>
        <p:spPr>
          <a:xfrm>
            <a:off x="370139" y="5336"/>
            <a:ext cx="12264523" cy="16032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4800">
                <a:latin typeface="Helvetica Light"/>
                <a:ea typeface="Helvetica Light"/>
                <a:cs typeface="Helvetica Light"/>
                <a:sym typeface="Helvetica Light"/>
              </a:defRPr>
            </a:lvl1pPr>
          </a:lstStyle>
          <a:p>
            <a:pPr/>
            <a:r>
              <a:t>Personalize Cancer Therapy targets the “oncogenic drivers” of a tumor</a:t>
            </a:r>
          </a:p>
        </p:txBody>
      </p:sp>
      <p:sp>
        <p:nvSpPr>
          <p:cNvPr id="236" name="Precision medicine is an approach to patient care that allows doctors to select treatments that are most likely to help patients based on the molecular mechanism of their disease"/>
          <p:cNvSpPr txBox="1"/>
          <p:nvPr/>
        </p:nvSpPr>
        <p:spPr>
          <a:xfrm>
            <a:off x="370139" y="7994494"/>
            <a:ext cx="12264523" cy="83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indent="0" algn="l">
              <a:spcBef>
                <a:spcPts val="2400"/>
              </a:spcBef>
              <a:defRPr b="0">
                <a:latin typeface="Helvetica Light"/>
                <a:ea typeface="Helvetica Light"/>
                <a:cs typeface="Helvetica Light"/>
                <a:sym typeface="Helvetica Light"/>
              </a:defRPr>
            </a:pPr>
            <a:r>
              <a:t>Precision medicine is an approach to patient care that allows doctors to select treatments that are most likely to help patients based on the molecular mechanism of their disease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8" name="Image" descr="Image"/>
          <p:cNvPicPr>
            <a:picLocks noChangeAspect="1"/>
          </p:cNvPicPr>
          <p:nvPr/>
        </p:nvPicPr>
        <p:blipFill>
          <a:blip r:embed="rId2">
            <a:extLst/>
          </a:blip>
          <a:stretch>
            <a:fillRect/>
          </a:stretch>
        </p:blipFill>
        <p:spPr>
          <a:xfrm>
            <a:off x="671110" y="1657348"/>
            <a:ext cx="11662580" cy="7176226"/>
          </a:xfrm>
          <a:prstGeom prst="rect">
            <a:avLst/>
          </a:prstGeom>
          <a:ln w="12700">
            <a:miter lim="400000"/>
          </a:ln>
        </p:spPr>
      </p:pic>
      <p:sp>
        <p:nvSpPr>
          <p:cNvPr id="429" name="Alignment"/>
          <p:cNvSpPr txBox="1"/>
          <p:nvPr>
            <p:ph type="title"/>
          </p:nvPr>
        </p:nvSpPr>
        <p:spPr>
          <a:xfrm>
            <a:off x="952500" y="254000"/>
            <a:ext cx="11099800" cy="1344497"/>
          </a:xfrm>
          <a:prstGeom prst="rect">
            <a:avLst/>
          </a:prstGeom>
        </p:spPr>
        <p:txBody>
          <a:bodyPr/>
          <a:lstStyle>
            <a:lvl1pPr>
              <a:defRPr>
                <a:latin typeface="Helvetica Light"/>
                <a:ea typeface="Helvetica Light"/>
                <a:cs typeface="Helvetica Light"/>
                <a:sym typeface="Helvetica Light"/>
              </a:defRPr>
            </a:lvl1pPr>
          </a:lstStyle>
          <a:p>
            <a:pPr/>
            <a:r>
              <a:t>Alignment</a:t>
            </a:r>
          </a:p>
        </p:txBody>
      </p:sp>
      <p:sp>
        <p:nvSpPr>
          <p:cNvPr id="430" name="Mismatches and Gaps can indicate a genetic variation (naturally occurring in a population) or mutation (an error in replication)"/>
          <p:cNvSpPr txBox="1"/>
          <p:nvPr/>
        </p:nvSpPr>
        <p:spPr>
          <a:xfrm>
            <a:off x="119668" y="8955420"/>
            <a:ext cx="7605237" cy="6791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Mismatches and Gaps can indicate a genetic variation (naturally occurring in a population) or mutation (an error in replication)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Differences in Variant Prediction Algorithms Accuracy"/>
          <p:cNvSpPr txBox="1"/>
          <p:nvPr>
            <p:ph type="title" idx="4294967295"/>
          </p:nvPr>
        </p:nvSpPr>
        <p:spPr>
          <a:xfrm>
            <a:off x="1338489" y="100331"/>
            <a:ext cx="10327821" cy="2271098"/>
          </a:xfrm>
          <a:prstGeom prst="rect">
            <a:avLst/>
          </a:prstGeom>
        </p:spPr>
        <p:txBody>
          <a:bodyPr/>
          <a:lstStyle>
            <a:lvl1pPr defTabSz="1196441">
              <a:defRPr sz="5704">
                <a:latin typeface="Helvetica Light"/>
                <a:ea typeface="Helvetica Light"/>
                <a:cs typeface="Helvetica Light"/>
                <a:sym typeface="Helvetica Light"/>
              </a:defRPr>
            </a:lvl1pPr>
          </a:lstStyle>
          <a:p>
            <a:pPr/>
            <a:r>
              <a:t>Differences in Variant Prediction Algorithms Accuracy </a:t>
            </a:r>
          </a:p>
        </p:txBody>
      </p:sp>
      <p:graphicFrame>
        <p:nvGraphicFramePr>
          <p:cNvPr id="433" name="Table"/>
          <p:cNvGraphicFramePr/>
          <p:nvPr/>
        </p:nvGraphicFramePr>
        <p:xfrm>
          <a:off x="493086" y="2902008"/>
          <a:ext cx="12210293" cy="6600637"/>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666450"/>
                <a:gridCol w="2070754"/>
                <a:gridCol w="921911"/>
                <a:gridCol w="567329"/>
                <a:gridCol w="595696"/>
                <a:gridCol w="822628"/>
                <a:gridCol w="822628"/>
                <a:gridCol w="921911"/>
                <a:gridCol w="567329"/>
                <a:gridCol w="595696"/>
                <a:gridCol w="822628"/>
                <a:gridCol w="822628"/>
              </a:tblGrid>
              <a:tr h="381000">
                <a:tc>
                  <a:txBody>
                    <a:bodyPr/>
                    <a:lstStyle/>
                    <a:p>
                      <a:pPr defTabSz="914400">
                        <a:defRPr sz="2400">
                          <a:latin typeface="Helvetica Light"/>
                          <a:ea typeface="Helvetica Light"/>
                          <a:cs typeface="Helvetica Light"/>
                          <a:sym typeface="Helvetica Light"/>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400">
                          <a:latin typeface="Helvetica Light"/>
                          <a:ea typeface="Helvetica Light"/>
                          <a:cs typeface="Helvetica Light"/>
                          <a:sym typeface="Helvetica Light"/>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1800"/>
                      </a:pPr>
                      <a:r>
                        <a:rPr sz="2400">
                          <a:latin typeface="Helvetica Light"/>
                          <a:ea typeface="Helvetica Light"/>
                          <a:cs typeface="Helvetica Light"/>
                          <a:sym typeface="Helvetica Light"/>
                        </a:rPr>
                        <a:t>SNV</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400">
                          <a:latin typeface="Helvetica Light"/>
                          <a:ea typeface="Helvetica Light"/>
                          <a:cs typeface="Helvetica Light"/>
                          <a:sym typeface="Helvetica Light"/>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400">
                          <a:latin typeface="Helvetica Light"/>
                          <a:ea typeface="Helvetica Light"/>
                          <a:cs typeface="Helvetica Light"/>
                          <a:sym typeface="Helvetica Light"/>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400">
                          <a:latin typeface="Helvetica Light"/>
                          <a:ea typeface="Helvetica Light"/>
                          <a:cs typeface="Helvetica Light"/>
                          <a:sym typeface="Helvetica Light"/>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400">
                          <a:latin typeface="Helvetica Light"/>
                          <a:ea typeface="Helvetica Light"/>
                          <a:cs typeface="Helvetica Light"/>
                          <a:sym typeface="Helvetica Light"/>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457200">
                        <a:defRPr sz="1800"/>
                      </a:pPr>
                      <a:r>
                        <a:rPr sz="2400">
                          <a:latin typeface="Helvetica Light"/>
                          <a:ea typeface="Helvetica Light"/>
                          <a:cs typeface="Helvetica Light"/>
                          <a:sym typeface="Helvetica Light"/>
                        </a:rPr>
                        <a:t>Indel</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400">
                          <a:latin typeface="Helvetica Light"/>
                          <a:ea typeface="Helvetica Light"/>
                          <a:cs typeface="Helvetica Light"/>
                          <a:sym typeface="Helvetica Light"/>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400">
                          <a:latin typeface="Helvetica Light"/>
                          <a:ea typeface="Helvetica Light"/>
                          <a:cs typeface="Helvetica Light"/>
                          <a:sym typeface="Helvetica Light"/>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400">
                          <a:latin typeface="Helvetica Light"/>
                          <a:ea typeface="Helvetica Light"/>
                          <a:cs typeface="Helvetica Light"/>
                          <a:sym typeface="Helvetica Light"/>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defTabSz="914400">
                        <a:defRPr sz="2400">
                          <a:latin typeface="Helvetica Light"/>
                          <a:ea typeface="Helvetica Light"/>
                          <a:cs typeface="Helvetica Light"/>
                          <a:sym typeface="Helvetica Light"/>
                        </a:defRPr>
                      </a:pP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381000">
                <a:tc>
                  <a:txBody>
                    <a:bodyPr/>
                    <a:lstStyle/>
                    <a:p>
                      <a:pPr algn="l" defTabSz="457200">
                        <a:defRPr sz="1800"/>
                      </a:pPr>
                      <a:r>
                        <a:rPr sz="2400">
                          <a:latin typeface="Helvetica Light"/>
                          <a:ea typeface="Helvetica Light"/>
                          <a:cs typeface="Helvetica Light"/>
                          <a:sym typeface="Helvetica Light"/>
                        </a:rPr>
                        <a:t>Sample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Callers</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TP</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FP</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FN</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SN</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PPV</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TP</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FP</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FN</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SN</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PPV</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381000">
                <a:tc>
                  <a:txBody>
                    <a:bodyPr/>
                    <a:lstStyle/>
                    <a:p>
                      <a:pPr algn="l" defTabSz="457200">
                        <a:defRPr sz="1800"/>
                      </a:pPr>
                      <a:r>
                        <a:rPr sz="2400">
                          <a:latin typeface="Helvetica Light"/>
                          <a:ea typeface="Helvetica Light"/>
                          <a:cs typeface="Helvetica Light"/>
                          <a:sym typeface="Helvetica Light"/>
                        </a:rPr>
                        <a:t>GM12878_FFPE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gatk</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1120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98.4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99.1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100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93.3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381000">
                <a:tc>
                  <a:txBody>
                    <a:bodyPr/>
                    <a:lstStyle/>
                    <a:p>
                      <a:pPr algn="l" defTabSz="457200">
                        <a:defRPr sz="1800"/>
                      </a:pPr>
                      <a:r>
                        <a:rPr sz="2400">
                          <a:latin typeface="Helvetica Light"/>
                          <a:ea typeface="Helvetica Light"/>
                          <a:cs typeface="Helvetica Light"/>
                          <a:sym typeface="Helvetica Light"/>
                        </a:rPr>
                        <a:t>GM12878_FFPE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sam</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1124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98.8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99.8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60.7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94.4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381000">
                <a:tc>
                  <a:txBody>
                    <a:bodyPr/>
                    <a:lstStyle/>
                    <a:p>
                      <a:pPr algn="l" defTabSz="457200">
                        <a:defRPr sz="1800"/>
                      </a:pPr>
                      <a:r>
                        <a:rPr sz="2400">
                          <a:latin typeface="Helvetica Light"/>
                          <a:ea typeface="Helvetica Light"/>
                          <a:cs typeface="Helvetica Light"/>
                          <a:sym typeface="Helvetica Light"/>
                        </a:rPr>
                        <a:t>GM12878_FFPE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ssvar</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1120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98.4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99.7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100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96.6</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381000">
                <a:tc>
                  <a:txBody>
                    <a:bodyPr/>
                    <a:lstStyle/>
                    <a:p>
                      <a:pPr algn="l" defTabSz="457200">
                        <a:defRPr sz="1800"/>
                      </a:pPr>
                      <a:r>
                        <a:rPr sz="2400">
                          <a:latin typeface="Helvetica Light"/>
                          <a:ea typeface="Helvetica Light"/>
                          <a:cs typeface="Helvetica Light"/>
                          <a:sym typeface="Helvetica Light"/>
                        </a:rPr>
                        <a:t>GM12878_FFPE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platypus</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1120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6</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98.4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99.5</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100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96.6</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381000">
                <a:tc>
                  <a:txBody>
                    <a:bodyPr/>
                    <a:lstStyle/>
                    <a:p>
                      <a:pPr algn="l" defTabSz="457200">
                        <a:defRPr sz="1800"/>
                      </a:pPr>
                      <a:r>
                        <a:rPr sz="2400">
                          <a:latin typeface="Helvetica Light"/>
                          <a:ea typeface="Helvetica Light"/>
                          <a:cs typeface="Helvetica Light"/>
                          <a:sym typeface="Helvetica Light"/>
                        </a:rPr>
                        <a:t>GM12878_FFPE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genomeseer</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1130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13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5</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99.6</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98.9</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28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100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96.6</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r>
              <a:tr h="381000">
                <a:tc>
                  <a:txBody>
                    <a:bodyPr/>
                    <a:lstStyle/>
                    <a:p>
                      <a:pPr algn="l" defTabSz="457200">
                        <a:defRPr sz="1800"/>
                      </a:pPr>
                      <a:r>
                        <a:rPr sz="2400">
                          <a:latin typeface="Helvetica Light"/>
                          <a:ea typeface="Helvetica Light"/>
                          <a:cs typeface="Helvetica Light"/>
                          <a:sym typeface="Helvetica Light"/>
                        </a:rPr>
                        <a:t>GM12878_FFPE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union</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1133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5</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99.6</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100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93.3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381000">
                <a:tc>
                  <a:txBody>
                    <a:bodyPr/>
                    <a:lstStyle/>
                    <a:p>
                      <a:pPr algn="l" defTabSz="457200">
                        <a:defRPr sz="1800"/>
                      </a:pPr>
                      <a:r>
                        <a:rPr sz="2400">
                          <a:latin typeface="Helvetica Light"/>
                          <a:ea typeface="Helvetica Light"/>
                          <a:cs typeface="Helvetica Light"/>
                          <a:sym typeface="Helvetica Light"/>
                        </a:rPr>
                        <a:t>GM12878_Fresh</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gatk</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1121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98.8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99</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90.3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93.3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381000">
                <a:tc>
                  <a:txBody>
                    <a:bodyPr/>
                    <a:lstStyle/>
                    <a:p>
                      <a:pPr algn="l" defTabSz="457200">
                        <a:defRPr sz="1800"/>
                      </a:pPr>
                      <a:r>
                        <a:rPr sz="2400">
                          <a:latin typeface="Helvetica Light"/>
                          <a:ea typeface="Helvetica Light"/>
                          <a:cs typeface="Helvetica Light"/>
                          <a:sym typeface="Helvetica Light"/>
                        </a:rPr>
                        <a:t>GM12878_Fresh</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sam</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1124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99</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99.9</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54.8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100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381000">
                <a:tc>
                  <a:txBody>
                    <a:bodyPr/>
                    <a:lstStyle/>
                    <a:p>
                      <a:pPr algn="l" defTabSz="457200">
                        <a:defRPr sz="1800"/>
                      </a:pPr>
                      <a:r>
                        <a:rPr sz="2400">
                          <a:latin typeface="Helvetica Light"/>
                          <a:ea typeface="Helvetica Light"/>
                          <a:cs typeface="Helvetica Light"/>
                          <a:sym typeface="Helvetica Light"/>
                        </a:rPr>
                        <a:t>GM12878_Fresh</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ssvar</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1121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98.8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99.8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87.1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100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381000">
                <a:tc>
                  <a:txBody>
                    <a:bodyPr/>
                    <a:lstStyle/>
                    <a:p>
                      <a:pPr algn="l" defTabSz="457200">
                        <a:defRPr sz="1800"/>
                      </a:pPr>
                      <a:r>
                        <a:rPr sz="2400">
                          <a:latin typeface="Helvetica Light"/>
                          <a:ea typeface="Helvetica Light"/>
                          <a:cs typeface="Helvetica Light"/>
                          <a:sym typeface="Helvetica Light"/>
                        </a:rPr>
                        <a:t>GM12878_Fresh</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platypus</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1121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5</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98.8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99.6</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90.3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100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381000">
                <a:tc>
                  <a:txBody>
                    <a:bodyPr/>
                    <a:lstStyle/>
                    <a:p>
                      <a:pPr algn="l" defTabSz="457200">
                        <a:defRPr sz="1800"/>
                      </a:pPr>
                      <a:r>
                        <a:rPr sz="2400">
                          <a:latin typeface="Helvetica Light"/>
                          <a:ea typeface="Helvetica Light"/>
                          <a:cs typeface="Helvetica Light"/>
                          <a:sym typeface="Helvetica Light"/>
                        </a:rPr>
                        <a:t>GM12878_Fresh</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genomeseer</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1127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99.6</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99.3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31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100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c>
                  <a:txBody>
                    <a:bodyPr/>
                    <a:lstStyle/>
                    <a:p>
                      <a:pPr algn="r" defTabSz="457200">
                        <a:defRPr sz="1800"/>
                      </a:pPr>
                      <a:r>
                        <a:rPr sz="2400">
                          <a:latin typeface="Helvetica Light"/>
                          <a:ea typeface="Helvetica Light"/>
                          <a:cs typeface="Helvetica Light"/>
                          <a:sym typeface="Helvetica Light"/>
                        </a:rPr>
                        <a:t>100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noFill/>
                  </a:tcPr>
                </a:tc>
              </a:tr>
              <a:tr h="381000">
                <a:tc>
                  <a:txBody>
                    <a:bodyPr/>
                    <a:lstStyle/>
                    <a:p>
                      <a:pPr algn="l" defTabSz="457200">
                        <a:defRPr sz="1800"/>
                      </a:pPr>
                      <a:r>
                        <a:rPr sz="2400">
                          <a:latin typeface="Helvetica Light"/>
                          <a:ea typeface="Helvetica Light"/>
                          <a:cs typeface="Helvetica Light"/>
                          <a:sym typeface="Helvetica Light"/>
                        </a:rPr>
                        <a:t>GM12878_Fresh</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Light"/>
                          <a:ea typeface="Helvetica Light"/>
                          <a:cs typeface="Helvetica Light"/>
                          <a:sym typeface="Helvetica Light"/>
                        </a:rPr>
                        <a:t>union</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1131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99.6</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97.9</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31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2</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100</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2400">
                          <a:latin typeface="Helvetica Light"/>
                          <a:ea typeface="Helvetica Light"/>
                          <a:cs typeface="Helvetica Light"/>
                          <a:sym typeface="Helvetica Light"/>
                        </a:rPr>
                        <a:t>93.9</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bl>
          </a:graphicData>
        </a:graphic>
      </p:graphicFrame>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When Don’t They Agree Give an example and show it in IGV"/>
          <p:cNvSpPr txBox="1"/>
          <p:nvPr>
            <p:ph type="title"/>
          </p:nvPr>
        </p:nvSpPr>
        <p:spPr>
          <a:xfrm>
            <a:off x="952500" y="3797300"/>
            <a:ext cx="11099800" cy="2159000"/>
          </a:xfrm>
          <a:prstGeom prst="rect">
            <a:avLst/>
          </a:prstGeom>
        </p:spPr>
        <p:txBody>
          <a:bodyPr/>
          <a:lstStyle>
            <a:lvl1pPr defTabSz="449833">
              <a:defRPr sz="6160"/>
            </a:lvl1pPr>
          </a:lstStyle>
          <a:p>
            <a:pPr/>
            <a:r>
              <a:t>When Don’t They Agree Give an example and show it in IGV</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Misalignment"/>
          <p:cNvSpPr txBox="1"/>
          <p:nvPr>
            <p:ph type="title" idx="4294967295"/>
          </p:nvPr>
        </p:nvSpPr>
        <p:spPr>
          <a:xfrm>
            <a:off x="952500" y="83255"/>
            <a:ext cx="11099800" cy="2159001"/>
          </a:xfrm>
          <a:prstGeom prst="rect">
            <a:avLst/>
          </a:prstGeom>
        </p:spPr>
        <p:txBody>
          <a:bodyPr/>
          <a:lstStyle>
            <a:lvl1pPr>
              <a:defRPr>
                <a:latin typeface="Helvetica Light"/>
                <a:ea typeface="Helvetica Light"/>
                <a:cs typeface="Helvetica Light"/>
                <a:sym typeface="Helvetica Light"/>
              </a:defRPr>
            </a:lvl1pPr>
          </a:lstStyle>
          <a:p>
            <a:pPr/>
            <a:r>
              <a:t>Misalignment</a:t>
            </a:r>
          </a:p>
        </p:txBody>
      </p:sp>
      <p:sp>
        <p:nvSpPr>
          <p:cNvPr id="438" name="The Human Genome has many duplications…"/>
          <p:cNvSpPr txBox="1"/>
          <p:nvPr>
            <p:ph type="body" idx="4294967295"/>
          </p:nvPr>
        </p:nvSpPr>
        <p:spPr>
          <a:xfrm>
            <a:off x="952500" y="2393605"/>
            <a:ext cx="11099800" cy="6286501"/>
          </a:xfrm>
          <a:prstGeom prst="rect">
            <a:avLst/>
          </a:prstGeom>
        </p:spPr>
        <p:txBody>
          <a:bodyPr/>
          <a:lstStyle/>
          <a:p>
            <a:pPr>
              <a:spcBef>
                <a:spcPts val="1200"/>
              </a:spcBef>
              <a:buSzPct val="75000"/>
              <a:defRPr sz="3600">
                <a:latin typeface="Helvetica Light"/>
                <a:ea typeface="Helvetica Light"/>
                <a:cs typeface="Helvetica Light"/>
                <a:sym typeface="Helvetica Light"/>
              </a:defRPr>
            </a:pPr>
            <a:r>
              <a:t>The Human Genome has many duplications</a:t>
            </a:r>
          </a:p>
          <a:p>
            <a:pPr>
              <a:spcBef>
                <a:spcPts val="1200"/>
              </a:spcBef>
              <a:buSzPct val="75000"/>
              <a:defRPr sz="3600">
                <a:latin typeface="Helvetica Light"/>
                <a:ea typeface="Helvetica Light"/>
                <a:cs typeface="Helvetica Light"/>
                <a:sym typeface="Helvetica Light"/>
              </a:defRPr>
            </a:pPr>
            <a:r>
              <a:t>Misalignment can result from sequence repetition</a:t>
            </a:r>
          </a:p>
          <a:p>
            <a:pPr>
              <a:spcBef>
                <a:spcPts val="1200"/>
              </a:spcBef>
              <a:buSzPct val="75000"/>
              <a:defRPr sz="3600">
                <a:latin typeface="Helvetica Light"/>
                <a:ea typeface="Helvetica Light"/>
                <a:cs typeface="Helvetica Light"/>
                <a:sym typeface="Helvetica Light"/>
              </a:defRPr>
            </a:pPr>
            <a:r>
              <a:t>Misalignment can be improved with:</a:t>
            </a:r>
          </a:p>
          <a:p>
            <a:pPr lvl="1">
              <a:spcBef>
                <a:spcPts val="1200"/>
              </a:spcBef>
              <a:buSzPct val="75000"/>
              <a:defRPr sz="3600">
                <a:latin typeface="Helvetica Light"/>
                <a:ea typeface="Helvetica Light"/>
                <a:cs typeface="Helvetica Light"/>
                <a:sym typeface="Helvetica Light"/>
              </a:defRPr>
            </a:pPr>
            <a:r>
              <a:t>Increased read lengths</a:t>
            </a:r>
          </a:p>
          <a:p>
            <a:pPr lvl="2">
              <a:spcBef>
                <a:spcPts val="1200"/>
              </a:spcBef>
              <a:buSzPct val="75000"/>
              <a:defRPr sz="3600">
                <a:latin typeface="Helvetica Light"/>
                <a:ea typeface="Helvetica Light"/>
                <a:cs typeface="Helvetica Light"/>
                <a:sym typeface="Helvetica Light"/>
              </a:defRPr>
            </a:pPr>
            <a:r>
              <a:t>Finding multiple 35bp matches is more likely than finding multiple 100bp matches</a:t>
            </a:r>
          </a:p>
          <a:p>
            <a:pPr lvl="1">
              <a:spcBef>
                <a:spcPts val="1200"/>
              </a:spcBef>
              <a:buSzPct val="75000"/>
              <a:defRPr sz="3600">
                <a:latin typeface="Helvetica Light"/>
                <a:ea typeface="Helvetica Light"/>
                <a:cs typeface="Helvetica Light"/>
                <a:sym typeface="Helvetica Light"/>
              </a:defRPr>
            </a:pPr>
            <a:r>
              <a:t>Paired Sequencing</a:t>
            </a:r>
          </a:p>
          <a:p>
            <a:pPr lvl="2">
              <a:spcBef>
                <a:spcPts val="1200"/>
              </a:spcBef>
              <a:buSzPct val="75000"/>
              <a:defRPr sz="3600">
                <a:latin typeface="Helvetica Light"/>
                <a:ea typeface="Helvetica Light"/>
                <a:cs typeface="Helvetica Light"/>
                <a:sym typeface="Helvetica Light"/>
              </a:defRPr>
            </a:pPr>
            <a:r>
              <a:t>A mate pair can “anchor” another when there is multiple mapping of the other mate pair.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What is a segmental duplication, give an example and show how it affects variant calling"/>
          <p:cNvSpPr txBox="1"/>
          <p:nvPr/>
        </p:nvSpPr>
        <p:spPr>
          <a:xfrm>
            <a:off x="2855242" y="3361641"/>
            <a:ext cx="7294316" cy="30303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800"/>
            </a:lvl1pPr>
          </a:lstStyle>
          <a:p>
            <a:pPr/>
            <a:r>
              <a:t>What is a segmental duplication, give an example and show how it affects variant calling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Inherited vs Acquired…"/>
          <p:cNvSpPr txBox="1"/>
          <p:nvPr>
            <p:ph type="title" idx="4294967295"/>
          </p:nvPr>
        </p:nvSpPr>
        <p:spPr>
          <a:xfrm>
            <a:off x="650239" y="390596"/>
            <a:ext cx="11704322" cy="2371867"/>
          </a:xfrm>
          <a:prstGeom prst="rect">
            <a:avLst/>
          </a:prstGeom>
        </p:spPr>
        <p:txBody>
          <a:bodyPr lIns="65023" tIns="65023" rIns="65023" bIns="65023"/>
          <a:lstStyle/>
          <a:p>
            <a:pPr defTabSz="549148">
              <a:defRPr sz="7332">
                <a:latin typeface="Helvetica Light"/>
                <a:ea typeface="Helvetica Light"/>
                <a:cs typeface="Helvetica Light"/>
                <a:sym typeface="Helvetica Light"/>
              </a:defRPr>
            </a:pPr>
            <a:r>
              <a:t>Inherited vs Acquired</a:t>
            </a:r>
          </a:p>
          <a:p>
            <a:pPr defTabSz="549148">
              <a:defRPr sz="7332">
                <a:latin typeface="Helvetica Light"/>
                <a:ea typeface="Helvetica Light"/>
                <a:cs typeface="Helvetica Light"/>
                <a:sym typeface="Helvetica Light"/>
              </a:defRPr>
            </a:pPr>
            <a:r>
              <a:t>Variation</a:t>
            </a:r>
          </a:p>
        </p:txBody>
      </p:sp>
      <p:pic>
        <p:nvPicPr>
          <p:cNvPr id="443" name="Image" descr="Image"/>
          <p:cNvPicPr>
            <a:picLocks noChangeAspect="1"/>
          </p:cNvPicPr>
          <p:nvPr/>
        </p:nvPicPr>
        <p:blipFill>
          <a:blip r:embed="rId2">
            <a:extLst/>
          </a:blip>
          <a:srcRect l="47211" t="20923" r="0" b="5194"/>
          <a:stretch>
            <a:fillRect/>
          </a:stretch>
        </p:blipFill>
        <p:spPr>
          <a:xfrm>
            <a:off x="753491" y="3372689"/>
            <a:ext cx="4214149" cy="4456294"/>
          </a:xfrm>
          <a:prstGeom prst="rect">
            <a:avLst/>
          </a:prstGeom>
          <a:ln w="12700">
            <a:miter lim="400000"/>
          </a:ln>
        </p:spPr>
      </p:pic>
      <p:pic>
        <p:nvPicPr>
          <p:cNvPr id="444" name="droppedImage.png" descr="droppedImage.png"/>
          <p:cNvPicPr>
            <a:picLocks noChangeAspect="1"/>
          </p:cNvPicPr>
          <p:nvPr/>
        </p:nvPicPr>
        <p:blipFill>
          <a:blip r:embed="rId3">
            <a:extLst/>
          </a:blip>
          <a:stretch>
            <a:fillRect/>
          </a:stretch>
        </p:blipFill>
        <p:spPr>
          <a:xfrm>
            <a:off x="7858359" y="3671803"/>
            <a:ext cx="4392951" cy="3294713"/>
          </a:xfrm>
          <a:prstGeom prst="rect">
            <a:avLst/>
          </a:prstGeom>
          <a:ln w="12700">
            <a:miter lim="400000"/>
          </a:ln>
        </p:spPr>
      </p:pic>
      <p:sp>
        <p:nvSpPr>
          <p:cNvPr id="445" name="Germline"/>
          <p:cNvSpPr txBox="1"/>
          <p:nvPr/>
        </p:nvSpPr>
        <p:spPr>
          <a:xfrm>
            <a:off x="1835560" y="7922017"/>
            <a:ext cx="1894406" cy="650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3400">
                <a:latin typeface="Helvetica"/>
                <a:ea typeface="Helvetica"/>
                <a:cs typeface="Helvetica"/>
                <a:sym typeface="Helvetica"/>
              </a:defRPr>
            </a:lvl1pPr>
          </a:lstStyle>
          <a:p>
            <a:pPr/>
            <a:r>
              <a:t>Germline</a:t>
            </a:r>
          </a:p>
        </p:txBody>
      </p:sp>
      <p:sp>
        <p:nvSpPr>
          <p:cNvPr id="446" name="Somatic"/>
          <p:cNvSpPr txBox="1"/>
          <p:nvPr/>
        </p:nvSpPr>
        <p:spPr>
          <a:xfrm>
            <a:off x="9126140" y="7994412"/>
            <a:ext cx="1702542" cy="650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l" defTabSz="1300480">
              <a:defRPr b="0" sz="3400">
                <a:latin typeface="Helvetica"/>
                <a:ea typeface="Helvetica"/>
                <a:cs typeface="Helvetica"/>
                <a:sym typeface="Helvetica"/>
              </a:defRPr>
            </a:lvl1pPr>
          </a:lstStyle>
          <a:p>
            <a:pPr/>
            <a:r>
              <a:t>Somatic</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28" name="Group"/>
          <p:cNvGrpSpPr/>
          <p:nvPr/>
        </p:nvGrpSpPr>
        <p:grpSpPr>
          <a:xfrm rot="3000000">
            <a:off x="3612177" y="3188631"/>
            <a:ext cx="2984501" cy="2336801"/>
            <a:chOff x="0" y="0"/>
            <a:chExt cx="2984500" cy="2336800"/>
          </a:xfrm>
        </p:grpSpPr>
        <p:grpSp>
          <p:nvGrpSpPr>
            <p:cNvPr id="483" name="Group"/>
            <p:cNvGrpSpPr/>
            <p:nvPr/>
          </p:nvGrpSpPr>
          <p:grpSpPr>
            <a:xfrm>
              <a:off x="711200" y="0"/>
              <a:ext cx="1104900" cy="1028700"/>
              <a:chOff x="0" y="0"/>
              <a:chExt cx="1104900" cy="1028700"/>
            </a:xfrm>
          </p:grpSpPr>
          <p:grpSp>
            <p:nvGrpSpPr>
              <p:cNvPr id="452" name="Group"/>
              <p:cNvGrpSpPr/>
              <p:nvPr/>
            </p:nvGrpSpPr>
            <p:grpSpPr>
              <a:xfrm>
                <a:off x="546100" y="0"/>
                <a:ext cx="355600" cy="381000"/>
                <a:chOff x="0" y="0"/>
                <a:chExt cx="355600" cy="381000"/>
              </a:xfrm>
            </p:grpSpPr>
            <p:sp>
              <p:nvSpPr>
                <p:cNvPr id="448"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49"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50"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51"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457" name="Group"/>
              <p:cNvGrpSpPr/>
              <p:nvPr/>
            </p:nvGrpSpPr>
            <p:grpSpPr>
              <a:xfrm>
                <a:off x="177800" y="0"/>
                <a:ext cx="355600" cy="381000"/>
                <a:chOff x="0" y="0"/>
                <a:chExt cx="355600" cy="381000"/>
              </a:xfrm>
            </p:grpSpPr>
            <p:sp>
              <p:nvSpPr>
                <p:cNvPr id="453"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54"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55"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56"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462" name="Group"/>
              <p:cNvGrpSpPr/>
              <p:nvPr/>
            </p:nvGrpSpPr>
            <p:grpSpPr>
              <a:xfrm>
                <a:off x="355600" y="368300"/>
                <a:ext cx="355600" cy="381000"/>
                <a:chOff x="0" y="0"/>
                <a:chExt cx="355600" cy="381000"/>
              </a:xfrm>
            </p:grpSpPr>
            <p:sp>
              <p:nvSpPr>
                <p:cNvPr id="458"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59"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60"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61"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467" name="Group"/>
              <p:cNvGrpSpPr/>
              <p:nvPr/>
            </p:nvGrpSpPr>
            <p:grpSpPr>
              <a:xfrm>
                <a:off x="749300" y="368300"/>
                <a:ext cx="355600" cy="381000"/>
                <a:chOff x="0" y="0"/>
                <a:chExt cx="355600" cy="381000"/>
              </a:xfrm>
            </p:grpSpPr>
            <p:sp>
              <p:nvSpPr>
                <p:cNvPr id="463"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64"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65"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66"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472" name="Group"/>
              <p:cNvGrpSpPr/>
              <p:nvPr/>
            </p:nvGrpSpPr>
            <p:grpSpPr>
              <a:xfrm>
                <a:off x="571500" y="647700"/>
                <a:ext cx="355600" cy="381000"/>
                <a:chOff x="0" y="0"/>
                <a:chExt cx="355600" cy="381000"/>
              </a:xfrm>
            </p:grpSpPr>
            <p:sp>
              <p:nvSpPr>
                <p:cNvPr id="468"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69"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70"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71"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477" name="Group"/>
              <p:cNvGrpSpPr/>
              <p:nvPr/>
            </p:nvGrpSpPr>
            <p:grpSpPr>
              <a:xfrm>
                <a:off x="177800" y="647700"/>
                <a:ext cx="355600" cy="381000"/>
                <a:chOff x="0" y="0"/>
                <a:chExt cx="355600" cy="381000"/>
              </a:xfrm>
            </p:grpSpPr>
            <p:sp>
              <p:nvSpPr>
                <p:cNvPr id="473"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74"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75"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76"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482" name="Group"/>
              <p:cNvGrpSpPr/>
              <p:nvPr/>
            </p:nvGrpSpPr>
            <p:grpSpPr>
              <a:xfrm>
                <a:off x="0" y="368300"/>
                <a:ext cx="355600" cy="381000"/>
                <a:chOff x="0" y="0"/>
                <a:chExt cx="355600" cy="381000"/>
              </a:xfrm>
            </p:grpSpPr>
            <p:sp>
              <p:nvSpPr>
                <p:cNvPr id="478"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79"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80"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81"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grpSp>
          <p:nvGrpSpPr>
            <p:cNvPr id="519" name="Group"/>
            <p:cNvGrpSpPr/>
            <p:nvPr/>
          </p:nvGrpSpPr>
          <p:grpSpPr>
            <a:xfrm>
              <a:off x="1638300" y="279400"/>
              <a:ext cx="1104900" cy="1028700"/>
              <a:chOff x="0" y="0"/>
              <a:chExt cx="1104900" cy="1028700"/>
            </a:xfrm>
          </p:grpSpPr>
          <p:grpSp>
            <p:nvGrpSpPr>
              <p:cNvPr id="488" name="Group"/>
              <p:cNvGrpSpPr/>
              <p:nvPr/>
            </p:nvGrpSpPr>
            <p:grpSpPr>
              <a:xfrm>
                <a:off x="546100" y="0"/>
                <a:ext cx="355600" cy="381000"/>
                <a:chOff x="0" y="0"/>
                <a:chExt cx="355600" cy="381000"/>
              </a:xfrm>
            </p:grpSpPr>
            <p:sp>
              <p:nvSpPr>
                <p:cNvPr id="484"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85"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86"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87"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493" name="Group"/>
              <p:cNvGrpSpPr/>
              <p:nvPr/>
            </p:nvGrpSpPr>
            <p:grpSpPr>
              <a:xfrm>
                <a:off x="177800" y="0"/>
                <a:ext cx="355600" cy="381000"/>
                <a:chOff x="0" y="0"/>
                <a:chExt cx="355600" cy="381000"/>
              </a:xfrm>
            </p:grpSpPr>
            <p:sp>
              <p:nvSpPr>
                <p:cNvPr id="489"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90"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91"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92"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498" name="Group"/>
              <p:cNvGrpSpPr/>
              <p:nvPr/>
            </p:nvGrpSpPr>
            <p:grpSpPr>
              <a:xfrm>
                <a:off x="355600" y="368300"/>
                <a:ext cx="355600" cy="381000"/>
                <a:chOff x="0" y="0"/>
                <a:chExt cx="355600" cy="381000"/>
              </a:xfrm>
            </p:grpSpPr>
            <p:sp>
              <p:nvSpPr>
                <p:cNvPr id="494"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95"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96"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97"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03" name="Group"/>
              <p:cNvGrpSpPr/>
              <p:nvPr/>
            </p:nvGrpSpPr>
            <p:grpSpPr>
              <a:xfrm>
                <a:off x="749300" y="368300"/>
                <a:ext cx="355600" cy="381000"/>
                <a:chOff x="0" y="0"/>
                <a:chExt cx="355600" cy="381000"/>
              </a:xfrm>
            </p:grpSpPr>
            <p:sp>
              <p:nvSpPr>
                <p:cNvPr id="499"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00"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01"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02"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08" name="Group"/>
              <p:cNvGrpSpPr/>
              <p:nvPr/>
            </p:nvGrpSpPr>
            <p:grpSpPr>
              <a:xfrm>
                <a:off x="571500" y="647700"/>
                <a:ext cx="355600" cy="381000"/>
                <a:chOff x="0" y="0"/>
                <a:chExt cx="355600" cy="381000"/>
              </a:xfrm>
            </p:grpSpPr>
            <p:sp>
              <p:nvSpPr>
                <p:cNvPr id="504"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05"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06"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07"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13" name="Group"/>
              <p:cNvGrpSpPr/>
              <p:nvPr/>
            </p:nvGrpSpPr>
            <p:grpSpPr>
              <a:xfrm>
                <a:off x="177800" y="647700"/>
                <a:ext cx="355600" cy="381000"/>
                <a:chOff x="0" y="0"/>
                <a:chExt cx="355600" cy="381000"/>
              </a:xfrm>
            </p:grpSpPr>
            <p:sp>
              <p:nvSpPr>
                <p:cNvPr id="509"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10"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11"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12"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18" name="Group"/>
              <p:cNvGrpSpPr/>
              <p:nvPr/>
            </p:nvGrpSpPr>
            <p:grpSpPr>
              <a:xfrm>
                <a:off x="0" y="368300"/>
                <a:ext cx="355600" cy="381000"/>
                <a:chOff x="0" y="0"/>
                <a:chExt cx="355600" cy="381000"/>
              </a:xfrm>
            </p:grpSpPr>
            <p:sp>
              <p:nvSpPr>
                <p:cNvPr id="514"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15"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16"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17"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grpSp>
          <p:nvGrpSpPr>
            <p:cNvPr id="555" name="Group"/>
            <p:cNvGrpSpPr/>
            <p:nvPr/>
          </p:nvGrpSpPr>
          <p:grpSpPr>
            <a:xfrm>
              <a:off x="0" y="685800"/>
              <a:ext cx="1104900" cy="1028700"/>
              <a:chOff x="0" y="0"/>
              <a:chExt cx="1104900" cy="1028700"/>
            </a:xfrm>
          </p:grpSpPr>
          <p:grpSp>
            <p:nvGrpSpPr>
              <p:cNvPr id="524" name="Group"/>
              <p:cNvGrpSpPr/>
              <p:nvPr/>
            </p:nvGrpSpPr>
            <p:grpSpPr>
              <a:xfrm>
                <a:off x="546100" y="0"/>
                <a:ext cx="355600" cy="381000"/>
                <a:chOff x="0" y="0"/>
                <a:chExt cx="355600" cy="381000"/>
              </a:xfrm>
            </p:grpSpPr>
            <p:sp>
              <p:nvSpPr>
                <p:cNvPr id="520"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1"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2"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3"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29" name="Group"/>
              <p:cNvGrpSpPr/>
              <p:nvPr/>
            </p:nvGrpSpPr>
            <p:grpSpPr>
              <a:xfrm>
                <a:off x="177800" y="0"/>
                <a:ext cx="355600" cy="381000"/>
                <a:chOff x="0" y="0"/>
                <a:chExt cx="355600" cy="381000"/>
              </a:xfrm>
            </p:grpSpPr>
            <p:sp>
              <p:nvSpPr>
                <p:cNvPr id="525"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6"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7"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8"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34" name="Group"/>
              <p:cNvGrpSpPr/>
              <p:nvPr/>
            </p:nvGrpSpPr>
            <p:grpSpPr>
              <a:xfrm>
                <a:off x="355600" y="368300"/>
                <a:ext cx="355600" cy="381000"/>
                <a:chOff x="0" y="0"/>
                <a:chExt cx="355600" cy="381000"/>
              </a:xfrm>
            </p:grpSpPr>
            <p:sp>
              <p:nvSpPr>
                <p:cNvPr id="530"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31"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32"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33"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39" name="Group"/>
              <p:cNvGrpSpPr/>
              <p:nvPr/>
            </p:nvGrpSpPr>
            <p:grpSpPr>
              <a:xfrm>
                <a:off x="749300" y="368300"/>
                <a:ext cx="355600" cy="381000"/>
                <a:chOff x="0" y="0"/>
                <a:chExt cx="355600" cy="381000"/>
              </a:xfrm>
            </p:grpSpPr>
            <p:sp>
              <p:nvSpPr>
                <p:cNvPr id="535"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36"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37"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38"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44" name="Group"/>
              <p:cNvGrpSpPr/>
              <p:nvPr/>
            </p:nvGrpSpPr>
            <p:grpSpPr>
              <a:xfrm>
                <a:off x="571500" y="647700"/>
                <a:ext cx="355600" cy="381000"/>
                <a:chOff x="0" y="0"/>
                <a:chExt cx="355600" cy="381000"/>
              </a:xfrm>
            </p:grpSpPr>
            <p:sp>
              <p:nvSpPr>
                <p:cNvPr id="540"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41"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42"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43"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49" name="Group"/>
              <p:cNvGrpSpPr/>
              <p:nvPr/>
            </p:nvGrpSpPr>
            <p:grpSpPr>
              <a:xfrm>
                <a:off x="177800" y="647700"/>
                <a:ext cx="355600" cy="381000"/>
                <a:chOff x="0" y="0"/>
                <a:chExt cx="355600" cy="381000"/>
              </a:xfrm>
            </p:grpSpPr>
            <p:sp>
              <p:nvSpPr>
                <p:cNvPr id="545"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46"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47"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48"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54" name="Group"/>
              <p:cNvGrpSpPr/>
              <p:nvPr/>
            </p:nvGrpSpPr>
            <p:grpSpPr>
              <a:xfrm>
                <a:off x="0" y="368300"/>
                <a:ext cx="355600" cy="381000"/>
                <a:chOff x="0" y="0"/>
                <a:chExt cx="355600" cy="381000"/>
              </a:xfrm>
            </p:grpSpPr>
            <p:sp>
              <p:nvSpPr>
                <p:cNvPr id="550"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1"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2"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3"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grpSp>
          <p:nvGrpSpPr>
            <p:cNvPr id="591" name="Group"/>
            <p:cNvGrpSpPr/>
            <p:nvPr/>
          </p:nvGrpSpPr>
          <p:grpSpPr>
            <a:xfrm>
              <a:off x="952500" y="1028700"/>
              <a:ext cx="1104900" cy="1028700"/>
              <a:chOff x="0" y="0"/>
              <a:chExt cx="1104900" cy="1028700"/>
            </a:xfrm>
          </p:grpSpPr>
          <p:grpSp>
            <p:nvGrpSpPr>
              <p:cNvPr id="560" name="Group"/>
              <p:cNvGrpSpPr/>
              <p:nvPr/>
            </p:nvGrpSpPr>
            <p:grpSpPr>
              <a:xfrm>
                <a:off x="546100" y="0"/>
                <a:ext cx="355600" cy="381000"/>
                <a:chOff x="0" y="0"/>
                <a:chExt cx="355600" cy="381000"/>
              </a:xfrm>
            </p:grpSpPr>
            <p:sp>
              <p:nvSpPr>
                <p:cNvPr id="556"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7"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8"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9"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65" name="Group"/>
              <p:cNvGrpSpPr/>
              <p:nvPr/>
            </p:nvGrpSpPr>
            <p:grpSpPr>
              <a:xfrm>
                <a:off x="177800" y="0"/>
                <a:ext cx="355600" cy="381000"/>
                <a:chOff x="0" y="0"/>
                <a:chExt cx="355600" cy="381000"/>
              </a:xfrm>
            </p:grpSpPr>
            <p:sp>
              <p:nvSpPr>
                <p:cNvPr id="561"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62"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63"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64"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70" name="Group"/>
              <p:cNvGrpSpPr/>
              <p:nvPr/>
            </p:nvGrpSpPr>
            <p:grpSpPr>
              <a:xfrm>
                <a:off x="355600" y="368300"/>
                <a:ext cx="355600" cy="381000"/>
                <a:chOff x="0" y="0"/>
                <a:chExt cx="355600" cy="381000"/>
              </a:xfrm>
            </p:grpSpPr>
            <p:sp>
              <p:nvSpPr>
                <p:cNvPr id="566"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67"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68"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69"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75" name="Group"/>
              <p:cNvGrpSpPr/>
              <p:nvPr/>
            </p:nvGrpSpPr>
            <p:grpSpPr>
              <a:xfrm>
                <a:off x="749300" y="368300"/>
                <a:ext cx="355600" cy="381000"/>
                <a:chOff x="0" y="0"/>
                <a:chExt cx="355600" cy="381000"/>
              </a:xfrm>
            </p:grpSpPr>
            <p:sp>
              <p:nvSpPr>
                <p:cNvPr id="571"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72"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73"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74"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80" name="Group"/>
              <p:cNvGrpSpPr/>
              <p:nvPr/>
            </p:nvGrpSpPr>
            <p:grpSpPr>
              <a:xfrm>
                <a:off x="571500" y="647700"/>
                <a:ext cx="355600" cy="381000"/>
                <a:chOff x="0" y="0"/>
                <a:chExt cx="355600" cy="381000"/>
              </a:xfrm>
            </p:grpSpPr>
            <p:sp>
              <p:nvSpPr>
                <p:cNvPr id="576"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77"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78"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79"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85" name="Group"/>
              <p:cNvGrpSpPr/>
              <p:nvPr/>
            </p:nvGrpSpPr>
            <p:grpSpPr>
              <a:xfrm>
                <a:off x="177800" y="647700"/>
                <a:ext cx="355600" cy="381000"/>
                <a:chOff x="0" y="0"/>
                <a:chExt cx="355600" cy="381000"/>
              </a:xfrm>
            </p:grpSpPr>
            <p:sp>
              <p:nvSpPr>
                <p:cNvPr id="581"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82"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83"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84"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590" name="Group"/>
              <p:cNvGrpSpPr/>
              <p:nvPr/>
            </p:nvGrpSpPr>
            <p:grpSpPr>
              <a:xfrm>
                <a:off x="0" y="368300"/>
                <a:ext cx="355600" cy="381000"/>
                <a:chOff x="0" y="0"/>
                <a:chExt cx="355600" cy="381000"/>
              </a:xfrm>
            </p:grpSpPr>
            <p:sp>
              <p:nvSpPr>
                <p:cNvPr id="586"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87"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88"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89"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grpSp>
          <p:nvGrpSpPr>
            <p:cNvPr id="627" name="Group"/>
            <p:cNvGrpSpPr/>
            <p:nvPr/>
          </p:nvGrpSpPr>
          <p:grpSpPr>
            <a:xfrm>
              <a:off x="1879600" y="1308100"/>
              <a:ext cx="1104900" cy="1028700"/>
              <a:chOff x="0" y="0"/>
              <a:chExt cx="1104900" cy="1028700"/>
            </a:xfrm>
          </p:grpSpPr>
          <p:grpSp>
            <p:nvGrpSpPr>
              <p:cNvPr id="596" name="Group"/>
              <p:cNvGrpSpPr/>
              <p:nvPr/>
            </p:nvGrpSpPr>
            <p:grpSpPr>
              <a:xfrm>
                <a:off x="546100" y="0"/>
                <a:ext cx="355600" cy="381000"/>
                <a:chOff x="0" y="0"/>
                <a:chExt cx="355600" cy="381000"/>
              </a:xfrm>
            </p:grpSpPr>
            <p:sp>
              <p:nvSpPr>
                <p:cNvPr id="592"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93"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94"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95"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601" name="Group"/>
              <p:cNvGrpSpPr/>
              <p:nvPr/>
            </p:nvGrpSpPr>
            <p:grpSpPr>
              <a:xfrm>
                <a:off x="177800" y="0"/>
                <a:ext cx="355600" cy="381000"/>
                <a:chOff x="0" y="0"/>
                <a:chExt cx="355600" cy="381000"/>
              </a:xfrm>
            </p:grpSpPr>
            <p:sp>
              <p:nvSpPr>
                <p:cNvPr id="597"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98"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99"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00"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606" name="Group"/>
              <p:cNvGrpSpPr/>
              <p:nvPr/>
            </p:nvGrpSpPr>
            <p:grpSpPr>
              <a:xfrm>
                <a:off x="355600" y="368300"/>
                <a:ext cx="355600" cy="381000"/>
                <a:chOff x="0" y="0"/>
                <a:chExt cx="355600" cy="381000"/>
              </a:xfrm>
            </p:grpSpPr>
            <p:sp>
              <p:nvSpPr>
                <p:cNvPr id="602"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03"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04"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05"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611" name="Group"/>
              <p:cNvGrpSpPr/>
              <p:nvPr/>
            </p:nvGrpSpPr>
            <p:grpSpPr>
              <a:xfrm>
                <a:off x="749300" y="368300"/>
                <a:ext cx="355600" cy="381000"/>
                <a:chOff x="0" y="0"/>
                <a:chExt cx="355600" cy="381000"/>
              </a:xfrm>
            </p:grpSpPr>
            <p:sp>
              <p:nvSpPr>
                <p:cNvPr id="607"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08"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09"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10"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616" name="Group"/>
              <p:cNvGrpSpPr/>
              <p:nvPr/>
            </p:nvGrpSpPr>
            <p:grpSpPr>
              <a:xfrm>
                <a:off x="571500" y="647700"/>
                <a:ext cx="355600" cy="381000"/>
                <a:chOff x="0" y="0"/>
                <a:chExt cx="355600" cy="381000"/>
              </a:xfrm>
            </p:grpSpPr>
            <p:sp>
              <p:nvSpPr>
                <p:cNvPr id="612"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13"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14"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15"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621" name="Group"/>
              <p:cNvGrpSpPr/>
              <p:nvPr/>
            </p:nvGrpSpPr>
            <p:grpSpPr>
              <a:xfrm>
                <a:off x="177800" y="647700"/>
                <a:ext cx="355600" cy="381000"/>
                <a:chOff x="0" y="0"/>
                <a:chExt cx="355600" cy="381000"/>
              </a:xfrm>
            </p:grpSpPr>
            <p:sp>
              <p:nvSpPr>
                <p:cNvPr id="617"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18"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19"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20"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nvGrpSpPr>
              <p:cNvPr id="626" name="Group"/>
              <p:cNvGrpSpPr/>
              <p:nvPr/>
            </p:nvGrpSpPr>
            <p:grpSpPr>
              <a:xfrm>
                <a:off x="0" y="368300"/>
                <a:ext cx="355600" cy="381000"/>
                <a:chOff x="0" y="0"/>
                <a:chExt cx="355600" cy="381000"/>
              </a:xfrm>
            </p:grpSpPr>
            <p:sp>
              <p:nvSpPr>
                <p:cNvPr id="622" name="Oval"/>
                <p:cNvSpPr/>
                <p:nvPr/>
              </p:nvSpPr>
              <p:spPr>
                <a:xfrm>
                  <a:off x="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23" name="Oval"/>
                <p:cNvSpPr/>
                <p:nvPr/>
              </p:nvSpPr>
              <p:spPr>
                <a:xfrm>
                  <a:off x="12700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24" name="Oval"/>
                <p:cNvSpPr/>
                <p:nvPr/>
              </p:nvSpPr>
              <p:spPr>
                <a:xfrm>
                  <a:off x="0" y="12700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25" name="Oval"/>
                <p:cNvSpPr/>
                <p:nvPr/>
              </p:nvSpPr>
              <p:spPr>
                <a:xfrm>
                  <a:off x="127000" y="0"/>
                  <a:ext cx="228600" cy="254000"/>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grpSp>
      </p:grpSp>
      <p:grpSp>
        <p:nvGrpSpPr>
          <p:cNvPr id="769" name="Group"/>
          <p:cNvGrpSpPr/>
          <p:nvPr/>
        </p:nvGrpSpPr>
        <p:grpSpPr>
          <a:xfrm>
            <a:off x="7136876" y="3041757"/>
            <a:ext cx="2617744" cy="3075098"/>
            <a:chOff x="0" y="0"/>
            <a:chExt cx="2617743" cy="3075096"/>
          </a:xfrm>
        </p:grpSpPr>
        <p:sp>
          <p:nvSpPr>
            <p:cNvPr id="629" name="Oval"/>
            <p:cNvSpPr/>
            <p:nvPr/>
          </p:nvSpPr>
          <p:spPr>
            <a:xfrm rot="3000000">
              <a:off x="1869155" y="428314"/>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0" name="Oval"/>
            <p:cNvSpPr/>
            <p:nvPr/>
          </p:nvSpPr>
          <p:spPr>
            <a:xfrm rot="3000000">
              <a:off x="1853502" y="607235"/>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1" name="Oval"/>
            <p:cNvSpPr/>
            <p:nvPr/>
          </p:nvSpPr>
          <p:spPr>
            <a:xfrm rot="3000000">
              <a:off x="1771867" y="509948"/>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2" name="Oval"/>
            <p:cNvSpPr/>
            <p:nvPr/>
          </p:nvSpPr>
          <p:spPr>
            <a:xfrm rot="3000000">
              <a:off x="1950789" y="525602"/>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3" name="Oval"/>
            <p:cNvSpPr/>
            <p:nvPr/>
          </p:nvSpPr>
          <p:spPr>
            <a:xfrm rot="3000000">
              <a:off x="1632416" y="146180"/>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4" name="Oval"/>
            <p:cNvSpPr/>
            <p:nvPr/>
          </p:nvSpPr>
          <p:spPr>
            <a:xfrm rot="3000000">
              <a:off x="1616763" y="325101"/>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5" name="Oval"/>
            <p:cNvSpPr/>
            <p:nvPr/>
          </p:nvSpPr>
          <p:spPr>
            <a:xfrm rot="3000000">
              <a:off x="1535128" y="227814"/>
              <a:ext cx="228601" cy="254001"/>
            </a:xfrm>
            <a:prstGeom prst="ellipse">
              <a:avLst/>
            </a:prstGeom>
            <a:solidFill>
              <a:srgbClr val="E392FE"/>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6" name="Oval"/>
            <p:cNvSpPr/>
            <p:nvPr/>
          </p:nvSpPr>
          <p:spPr>
            <a:xfrm rot="3000000">
              <a:off x="1714050" y="243467"/>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7" name="Oval"/>
            <p:cNvSpPr/>
            <p:nvPr/>
          </p:nvSpPr>
          <p:spPr>
            <a:xfrm rot="3000000">
              <a:off x="1464570" y="519121"/>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8" name="Oval"/>
            <p:cNvSpPr/>
            <p:nvPr/>
          </p:nvSpPr>
          <p:spPr>
            <a:xfrm rot="3000000">
              <a:off x="1448917" y="698043"/>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9" name="Oval"/>
            <p:cNvSpPr/>
            <p:nvPr/>
          </p:nvSpPr>
          <p:spPr>
            <a:xfrm rot="3000000">
              <a:off x="1367282" y="600755"/>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0" name="Oval"/>
            <p:cNvSpPr/>
            <p:nvPr/>
          </p:nvSpPr>
          <p:spPr>
            <a:xfrm rot="3000000">
              <a:off x="1546204" y="616409"/>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1" name="Oval"/>
            <p:cNvSpPr/>
            <p:nvPr/>
          </p:nvSpPr>
          <p:spPr>
            <a:xfrm rot="3000000">
              <a:off x="1717635" y="820713"/>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2" name="Oval"/>
            <p:cNvSpPr/>
            <p:nvPr/>
          </p:nvSpPr>
          <p:spPr>
            <a:xfrm rot="3000000">
              <a:off x="1701982" y="999634"/>
              <a:ext cx="228601" cy="254001"/>
            </a:xfrm>
            <a:prstGeom prst="ellipse">
              <a:avLst/>
            </a:prstGeom>
            <a:solidFill>
              <a:srgbClr val="E392FE"/>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3" name="Oval"/>
            <p:cNvSpPr/>
            <p:nvPr/>
          </p:nvSpPr>
          <p:spPr>
            <a:xfrm rot="3000000">
              <a:off x="1620347" y="902347"/>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4" name="Oval"/>
            <p:cNvSpPr/>
            <p:nvPr/>
          </p:nvSpPr>
          <p:spPr>
            <a:xfrm rot="3000000">
              <a:off x="1799269" y="918000"/>
              <a:ext cx="228601" cy="254001"/>
            </a:xfrm>
            <a:prstGeom prst="ellipse">
              <a:avLst/>
            </a:prstGeom>
            <a:solidFill>
              <a:srgbClr val="4D22B3"/>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5" name="Oval"/>
            <p:cNvSpPr/>
            <p:nvPr/>
          </p:nvSpPr>
          <p:spPr>
            <a:xfrm rot="3000000">
              <a:off x="1389315" y="864105"/>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6" name="Oval"/>
            <p:cNvSpPr/>
            <p:nvPr/>
          </p:nvSpPr>
          <p:spPr>
            <a:xfrm rot="3000000">
              <a:off x="1373661" y="1043026"/>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7" name="Oval"/>
            <p:cNvSpPr/>
            <p:nvPr/>
          </p:nvSpPr>
          <p:spPr>
            <a:xfrm rot="3000000">
              <a:off x="1292027" y="945739"/>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8" name="Oval"/>
            <p:cNvSpPr/>
            <p:nvPr/>
          </p:nvSpPr>
          <p:spPr>
            <a:xfrm rot="3000000">
              <a:off x="1470949" y="961392"/>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9" name="Oval"/>
            <p:cNvSpPr/>
            <p:nvPr/>
          </p:nvSpPr>
          <p:spPr>
            <a:xfrm rot="3000000">
              <a:off x="1136250" y="562513"/>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0" name="Oval"/>
            <p:cNvSpPr/>
            <p:nvPr/>
          </p:nvSpPr>
          <p:spPr>
            <a:xfrm rot="3000000">
              <a:off x="1120596" y="741435"/>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1" name="Oval"/>
            <p:cNvSpPr/>
            <p:nvPr/>
          </p:nvSpPr>
          <p:spPr>
            <a:xfrm rot="3000000">
              <a:off x="1038962" y="644147"/>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2" name="Oval"/>
            <p:cNvSpPr/>
            <p:nvPr/>
          </p:nvSpPr>
          <p:spPr>
            <a:xfrm rot="3000000">
              <a:off x="1217883" y="659801"/>
              <a:ext cx="228601" cy="254001"/>
            </a:xfrm>
            <a:prstGeom prst="ellipse">
              <a:avLst/>
            </a:prstGeom>
            <a:solidFill>
              <a:srgbClr val="4D22B3"/>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3" name="Oval"/>
            <p:cNvSpPr/>
            <p:nvPr/>
          </p:nvSpPr>
          <p:spPr>
            <a:xfrm rot="3000000">
              <a:off x="1235995" y="246716"/>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4" name="Oval"/>
            <p:cNvSpPr/>
            <p:nvPr/>
          </p:nvSpPr>
          <p:spPr>
            <a:xfrm rot="3000000">
              <a:off x="1220341" y="425637"/>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5" name="Oval"/>
            <p:cNvSpPr/>
            <p:nvPr/>
          </p:nvSpPr>
          <p:spPr>
            <a:xfrm rot="3000000">
              <a:off x="1138707" y="328350"/>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6" name="Oval"/>
            <p:cNvSpPr/>
            <p:nvPr/>
          </p:nvSpPr>
          <p:spPr>
            <a:xfrm rot="3000000">
              <a:off x="1317629" y="344003"/>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7" name="Oval"/>
            <p:cNvSpPr/>
            <p:nvPr/>
          </p:nvSpPr>
          <p:spPr>
            <a:xfrm rot="3000000">
              <a:off x="2251051" y="1318108"/>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8" name="Oval"/>
            <p:cNvSpPr/>
            <p:nvPr/>
          </p:nvSpPr>
          <p:spPr>
            <a:xfrm rot="3000000">
              <a:off x="2235397" y="1497030"/>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59" name="Oval"/>
            <p:cNvSpPr/>
            <p:nvPr/>
          </p:nvSpPr>
          <p:spPr>
            <a:xfrm rot="3000000">
              <a:off x="2153763" y="1399742"/>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0" name="Oval"/>
            <p:cNvSpPr/>
            <p:nvPr/>
          </p:nvSpPr>
          <p:spPr>
            <a:xfrm rot="3000000">
              <a:off x="2332684" y="1415396"/>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1" name="Oval"/>
            <p:cNvSpPr/>
            <p:nvPr/>
          </p:nvSpPr>
          <p:spPr>
            <a:xfrm rot="3000000">
              <a:off x="2014311" y="1035974"/>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2" name="Oval"/>
            <p:cNvSpPr/>
            <p:nvPr/>
          </p:nvSpPr>
          <p:spPr>
            <a:xfrm rot="3000000">
              <a:off x="1998658" y="1214895"/>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3" name="Oval"/>
            <p:cNvSpPr/>
            <p:nvPr/>
          </p:nvSpPr>
          <p:spPr>
            <a:xfrm rot="3000000">
              <a:off x="1917024" y="1117608"/>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4" name="Oval"/>
            <p:cNvSpPr/>
            <p:nvPr/>
          </p:nvSpPr>
          <p:spPr>
            <a:xfrm rot="3000000">
              <a:off x="2095945" y="1133261"/>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5" name="Oval"/>
            <p:cNvSpPr/>
            <p:nvPr/>
          </p:nvSpPr>
          <p:spPr>
            <a:xfrm rot="3000000">
              <a:off x="1846465" y="1408915"/>
              <a:ext cx="228601" cy="254001"/>
            </a:xfrm>
            <a:prstGeom prst="ellipse">
              <a:avLst/>
            </a:prstGeom>
            <a:solidFill>
              <a:srgbClr val="E392FE"/>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6" name="Oval"/>
            <p:cNvSpPr/>
            <p:nvPr/>
          </p:nvSpPr>
          <p:spPr>
            <a:xfrm rot="3000000">
              <a:off x="1830812" y="1587837"/>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7" name="Oval"/>
            <p:cNvSpPr/>
            <p:nvPr/>
          </p:nvSpPr>
          <p:spPr>
            <a:xfrm rot="3000000">
              <a:off x="1749177" y="1490550"/>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8" name="Oval"/>
            <p:cNvSpPr/>
            <p:nvPr/>
          </p:nvSpPr>
          <p:spPr>
            <a:xfrm rot="3000000">
              <a:off x="1928099" y="1506203"/>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69" name="Oval"/>
            <p:cNvSpPr/>
            <p:nvPr/>
          </p:nvSpPr>
          <p:spPr>
            <a:xfrm rot="3000000">
              <a:off x="2099530" y="1710507"/>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0" name="Oval"/>
            <p:cNvSpPr/>
            <p:nvPr/>
          </p:nvSpPr>
          <p:spPr>
            <a:xfrm rot="3000000">
              <a:off x="2083877" y="1889429"/>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1" name="Oval"/>
            <p:cNvSpPr/>
            <p:nvPr/>
          </p:nvSpPr>
          <p:spPr>
            <a:xfrm rot="3000000">
              <a:off x="2002242" y="1792141"/>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2" name="Oval"/>
            <p:cNvSpPr/>
            <p:nvPr/>
          </p:nvSpPr>
          <p:spPr>
            <a:xfrm rot="3000000">
              <a:off x="2181164" y="1807795"/>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3" name="Oval"/>
            <p:cNvSpPr/>
            <p:nvPr/>
          </p:nvSpPr>
          <p:spPr>
            <a:xfrm rot="3000000">
              <a:off x="1771210" y="1753899"/>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4" name="Oval"/>
            <p:cNvSpPr/>
            <p:nvPr/>
          </p:nvSpPr>
          <p:spPr>
            <a:xfrm rot="3000000">
              <a:off x="1755557" y="1932821"/>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5" name="Oval"/>
            <p:cNvSpPr/>
            <p:nvPr/>
          </p:nvSpPr>
          <p:spPr>
            <a:xfrm rot="3000000">
              <a:off x="1673922" y="1835533"/>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6" name="Oval"/>
            <p:cNvSpPr/>
            <p:nvPr/>
          </p:nvSpPr>
          <p:spPr>
            <a:xfrm rot="3000000">
              <a:off x="1852844" y="1851187"/>
              <a:ext cx="228601" cy="254001"/>
            </a:xfrm>
            <a:prstGeom prst="ellipse">
              <a:avLst/>
            </a:prstGeom>
            <a:solidFill>
              <a:srgbClr val="E392FE"/>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7" name="Oval"/>
            <p:cNvSpPr/>
            <p:nvPr/>
          </p:nvSpPr>
          <p:spPr>
            <a:xfrm rot="3000000">
              <a:off x="1518145" y="1452307"/>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8" name="Oval"/>
            <p:cNvSpPr/>
            <p:nvPr/>
          </p:nvSpPr>
          <p:spPr>
            <a:xfrm rot="3000000">
              <a:off x="1502492" y="1631229"/>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79" name="Oval"/>
            <p:cNvSpPr/>
            <p:nvPr/>
          </p:nvSpPr>
          <p:spPr>
            <a:xfrm rot="3000000">
              <a:off x="1420857" y="1533942"/>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0" name="Oval"/>
            <p:cNvSpPr/>
            <p:nvPr/>
          </p:nvSpPr>
          <p:spPr>
            <a:xfrm rot="3000000">
              <a:off x="1599779" y="1549595"/>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1" name="Oval"/>
            <p:cNvSpPr/>
            <p:nvPr/>
          </p:nvSpPr>
          <p:spPr>
            <a:xfrm rot="3000000">
              <a:off x="1617890" y="1136510"/>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2" name="Oval"/>
            <p:cNvSpPr/>
            <p:nvPr/>
          </p:nvSpPr>
          <p:spPr>
            <a:xfrm rot="3000000">
              <a:off x="1602237" y="1315432"/>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3" name="Oval"/>
            <p:cNvSpPr/>
            <p:nvPr/>
          </p:nvSpPr>
          <p:spPr>
            <a:xfrm rot="3000000">
              <a:off x="1520602" y="1218144"/>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4" name="Oval"/>
            <p:cNvSpPr/>
            <p:nvPr/>
          </p:nvSpPr>
          <p:spPr>
            <a:xfrm rot="3000000">
              <a:off x="1699524" y="1233797"/>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5" name="Oval"/>
            <p:cNvSpPr/>
            <p:nvPr/>
          </p:nvSpPr>
          <p:spPr>
            <a:xfrm rot="3000000">
              <a:off x="886652" y="324327"/>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6" name="Oval"/>
            <p:cNvSpPr/>
            <p:nvPr/>
          </p:nvSpPr>
          <p:spPr>
            <a:xfrm rot="3000000">
              <a:off x="870998" y="503248"/>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7" name="Oval"/>
            <p:cNvSpPr/>
            <p:nvPr/>
          </p:nvSpPr>
          <p:spPr>
            <a:xfrm rot="3000000">
              <a:off x="789364" y="405961"/>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8" name="Oval"/>
            <p:cNvSpPr/>
            <p:nvPr/>
          </p:nvSpPr>
          <p:spPr>
            <a:xfrm rot="3000000">
              <a:off x="968285" y="421614"/>
              <a:ext cx="228601" cy="254001"/>
            </a:xfrm>
            <a:prstGeom prst="ellipse">
              <a:avLst/>
            </a:prstGeom>
            <a:solidFill>
              <a:srgbClr val="E392FE"/>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9" name="Oval"/>
            <p:cNvSpPr/>
            <p:nvPr/>
          </p:nvSpPr>
          <p:spPr>
            <a:xfrm rot="3000000">
              <a:off x="649913" y="42192"/>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90" name="Oval"/>
            <p:cNvSpPr/>
            <p:nvPr/>
          </p:nvSpPr>
          <p:spPr>
            <a:xfrm rot="3000000">
              <a:off x="634259" y="221114"/>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91" name="Oval"/>
            <p:cNvSpPr/>
            <p:nvPr/>
          </p:nvSpPr>
          <p:spPr>
            <a:xfrm rot="3000000">
              <a:off x="552625" y="123826"/>
              <a:ext cx="228601" cy="254001"/>
            </a:xfrm>
            <a:prstGeom prst="ellipse">
              <a:avLst/>
            </a:prstGeom>
            <a:solidFill>
              <a:srgbClr val="E392FE"/>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92" name="Oval"/>
            <p:cNvSpPr/>
            <p:nvPr/>
          </p:nvSpPr>
          <p:spPr>
            <a:xfrm rot="3000000">
              <a:off x="731546" y="139480"/>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93" name="Oval"/>
            <p:cNvSpPr/>
            <p:nvPr/>
          </p:nvSpPr>
          <p:spPr>
            <a:xfrm rot="3000000">
              <a:off x="482066" y="415134"/>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94" name="Oval"/>
            <p:cNvSpPr/>
            <p:nvPr/>
          </p:nvSpPr>
          <p:spPr>
            <a:xfrm rot="3000000">
              <a:off x="466413" y="594055"/>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95" name="Oval"/>
            <p:cNvSpPr/>
            <p:nvPr/>
          </p:nvSpPr>
          <p:spPr>
            <a:xfrm rot="3000000">
              <a:off x="384778" y="534868"/>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96" name="Oval"/>
            <p:cNvSpPr/>
            <p:nvPr/>
          </p:nvSpPr>
          <p:spPr>
            <a:xfrm rot="3000000">
              <a:off x="563700" y="512421"/>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97" name="Oval"/>
            <p:cNvSpPr/>
            <p:nvPr/>
          </p:nvSpPr>
          <p:spPr>
            <a:xfrm rot="3000000">
              <a:off x="735132" y="754825"/>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98" name="Oval"/>
            <p:cNvSpPr/>
            <p:nvPr/>
          </p:nvSpPr>
          <p:spPr>
            <a:xfrm rot="3000000">
              <a:off x="719478" y="895647"/>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99" name="Oval"/>
            <p:cNvSpPr/>
            <p:nvPr/>
          </p:nvSpPr>
          <p:spPr>
            <a:xfrm rot="3000000">
              <a:off x="637844" y="798359"/>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0" name="Oval"/>
            <p:cNvSpPr/>
            <p:nvPr/>
          </p:nvSpPr>
          <p:spPr>
            <a:xfrm rot="3000000">
              <a:off x="816765" y="814013"/>
              <a:ext cx="228601" cy="254001"/>
            </a:xfrm>
            <a:prstGeom prst="ellipse">
              <a:avLst/>
            </a:prstGeom>
            <a:solidFill>
              <a:srgbClr val="4D22B3"/>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1" name="Oval"/>
            <p:cNvSpPr/>
            <p:nvPr/>
          </p:nvSpPr>
          <p:spPr>
            <a:xfrm rot="3000000">
              <a:off x="406811" y="760118"/>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2" name="Oval"/>
            <p:cNvSpPr/>
            <p:nvPr/>
          </p:nvSpPr>
          <p:spPr>
            <a:xfrm rot="3000000">
              <a:off x="391158" y="939039"/>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3" name="Oval"/>
            <p:cNvSpPr/>
            <p:nvPr/>
          </p:nvSpPr>
          <p:spPr>
            <a:xfrm rot="3000000">
              <a:off x="309523" y="841752"/>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4" name="Oval"/>
            <p:cNvSpPr/>
            <p:nvPr/>
          </p:nvSpPr>
          <p:spPr>
            <a:xfrm rot="3000000">
              <a:off x="488445" y="895505"/>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5" name="Oval"/>
            <p:cNvSpPr/>
            <p:nvPr/>
          </p:nvSpPr>
          <p:spPr>
            <a:xfrm rot="3000000">
              <a:off x="153746" y="458526"/>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6" name="Oval"/>
            <p:cNvSpPr/>
            <p:nvPr/>
          </p:nvSpPr>
          <p:spPr>
            <a:xfrm rot="3000000">
              <a:off x="138093" y="637448"/>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7" name="Oval"/>
            <p:cNvSpPr/>
            <p:nvPr/>
          </p:nvSpPr>
          <p:spPr>
            <a:xfrm rot="3000000">
              <a:off x="56458" y="578260"/>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8" name="Oval"/>
            <p:cNvSpPr/>
            <p:nvPr/>
          </p:nvSpPr>
          <p:spPr>
            <a:xfrm rot="3000000">
              <a:off x="235380" y="555814"/>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9" name="Oval"/>
            <p:cNvSpPr/>
            <p:nvPr/>
          </p:nvSpPr>
          <p:spPr>
            <a:xfrm rot="3000000">
              <a:off x="253491" y="142728"/>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0" name="Oval"/>
            <p:cNvSpPr/>
            <p:nvPr/>
          </p:nvSpPr>
          <p:spPr>
            <a:xfrm rot="3000000">
              <a:off x="237838" y="321650"/>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1" name="Oval"/>
            <p:cNvSpPr/>
            <p:nvPr/>
          </p:nvSpPr>
          <p:spPr>
            <a:xfrm rot="3000000">
              <a:off x="156203" y="224362"/>
              <a:ext cx="228601" cy="254001"/>
            </a:xfrm>
            <a:prstGeom prst="ellipse">
              <a:avLst/>
            </a:prstGeom>
            <a:solidFill>
              <a:srgbClr val="E392FE"/>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2" name="Oval"/>
            <p:cNvSpPr/>
            <p:nvPr/>
          </p:nvSpPr>
          <p:spPr>
            <a:xfrm rot="3000000">
              <a:off x="335125" y="240016"/>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3" name="Oval"/>
            <p:cNvSpPr/>
            <p:nvPr/>
          </p:nvSpPr>
          <p:spPr>
            <a:xfrm rot="3000000">
              <a:off x="1236230" y="1274396"/>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4" name="Oval"/>
            <p:cNvSpPr/>
            <p:nvPr/>
          </p:nvSpPr>
          <p:spPr>
            <a:xfrm rot="3000000">
              <a:off x="1220577" y="1453317"/>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5" name="Oval"/>
            <p:cNvSpPr/>
            <p:nvPr/>
          </p:nvSpPr>
          <p:spPr>
            <a:xfrm rot="3000000">
              <a:off x="1138942" y="1356030"/>
              <a:ext cx="228601" cy="254001"/>
            </a:xfrm>
            <a:prstGeom prst="ellipse">
              <a:avLst/>
            </a:prstGeom>
            <a:solidFill>
              <a:srgbClr val="E392FE"/>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6" name="Oval"/>
            <p:cNvSpPr/>
            <p:nvPr/>
          </p:nvSpPr>
          <p:spPr>
            <a:xfrm rot="3000000">
              <a:off x="1317864" y="1371683"/>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7" name="Oval"/>
            <p:cNvSpPr/>
            <p:nvPr/>
          </p:nvSpPr>
          <p:spPr>
            <a:xfrm rot="3000000">
              <a:off x="999491" y="992262"/>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8" name="Oval"/>
            <p:cNvSpPr/>
            <p:nvPr/>
          </p:nvSpPr>
          <p:spPr>
            <a:xfrm rot="3000000">
              <a:off x="983838" y="1171183"/>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9" name="Oval"/>
            <p:cNvSpPr/>
            <p:nvPr/>
          </p:nvSpPr>
          <p:spPr>
            <a:xfrm rot="3000000">
              <a:off x="902203" y="1073895"/>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0" name="Oval"/>
            <p:cNvSpPr/>
            <p:nvPr/>
          </p:nvSpPr>
          <p:spPr>
            <a:xfrm rot="3000000">
              <a:off x="1081125" y="1089549"/>
              <a:ext cx="228601" cy="254001"/>
            </a:xfrm>
            <a:prstGeom prst="ellipse">
              <a:avLst/>
            </a:prstGeom>
            <a:solidFill>
              <a:srgbClr val="E392FE"/>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1" name="Oval"/>
            <p:cNvSpPr/>
            <p:nvPr/>
          </p:nvSpPr>
          <p:spPr>
            <a:xfrm rot="3000000">
              <a:off x="831645" y="1365203"/>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2" name="Oval"/>
            <p:cNvSpPr/>
            <p:nvPr/>
          </p:nvSpPr>
          <p:spPr>
            <a:xfrm rot="3000000">
              <a:off x="815992" y="1544125"/>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3" name="Oval"/>
            <p:cNvSpPr/>
            <p:nvPr/>
          </p:nvSpPr>
          <p:spPr>
            <a:xfrm rot="3000000">
              <a:off x="734357" y="1446837"/>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4" name="Oval"/>
            <p:cNvSpPr/>
            <p:nvPr/>
          </p:nvSpPr>
          <p:spPr>
            <a:xfrm rot="3000000">
              <a:off x="913279" y="1462490"/>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5" name="Oval"/>
            <p:cNvSpPr/>
            <p:nvPr/>
          </p:nvSpPr>
          <p:spPr>
            <a:xfrm rot="3000000">
              <a:off x="1084710" y="1666795"/>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6" name="Oval"/>
            <p:cNvSpPr/>
            <p:nvPr/>
          </p:nvSpPr>
          <p:spPr>
            <a:xfrm rot="3000000">
              <a:off x="1069057" y="1845716"/>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7" name="Oval"/>
            <p:cNvSpPr/>
            <p:nvPr/>
          </p:nvSpPr>
          <p:spPr>
            <a:xfrm rot="3000000">
              <a:off x="987422" y="1748429"/>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8" name="Oval"/>
            <p:cNvSpPr/>
            <p:nvPr/>
          </p:nvSpPr>
          <p:spPr>
            <a:xfrm rot="3000000">
              <a:off x="1166344" y="1764082"/>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9" name="Oval"/>
            <p:cNvSpPr/>
            <p:nvPr/>
          </p:nvSpPr>
          <p:spPr>
            <a:xfrm rot="3000000">
              <a:off x="756390" y="1710187"/>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30" name="Oval"/>
            <p:cNvSpPr/>
            <p:nvPr/>
          </p:nvSpPr>
          <p:spPr>
            <a:xfrm rot="3000000">
              <a:off x="740737" y="1889109"/>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31" name="Oval"/>
            <p:cNvSpPr/>
            <p:nvPr/>
          </p:nvSpPr>
          <p:spPr>
            <a:xfrm rot="3000000">
              <a:off x="659102" y="1829921"/>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32" name="Oval"/>
            <p:cNvSpPr/>
            <p:nvPr/>
          </p:nvSpPr>
          <p:spPr>
            <a:xfrm rot="3000000">
              <a:off x="838024" y="1807474"/>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33" name="Oval"/>
            <p:cNvSpPr/>
            <p:nvPr/>
          </p:nvSpPr>
          <p:spPr>
            <a:xfrm rot="3000000">
              <a:off x="503325" y="1408595"/>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34" name="Oval"/>
            <p:cNvSpPr/>
            <p:nvPr/>
          </p:nvSpPr>
          <p:spPr>
            <a:xfrm rot="3000000">
              <a:off x="487671" y="1587516"/>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35" name="Oval"/>
            <p:cNvSpPr/>
            <p:nvPr/>
          </p:nvSpPr>
          <p:spPr>
            <a:xfrm rot="3000000">
              <a:off x="406037" y="1490229"/>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36" name="Oval"/>
            <p:cNvSpPr/>
            <p:nvPr/>
          </p:nvSpPr>
          <p:spPr>
            <a:xfrm rot="3000000">
              <a:off x="584958" y="1505882"/>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37" name="Oval"/>
            <p:cNvSpPr/>
            <p:nvPr/>
          </p:nvSpPr>
          <p:spPr>
            <a:xfrm rot="3000000">
              <a:off x="603070" y="1092797"/>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38" name="Oval"/>
            <p:cNvSpPr/>
            <p:nvPr/>
          </p:nvSpPr>
          <p:spPr>
            <a:xfrm rot="3000000">
              <a:off x="587416" y="1271719"/>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39" name="Oval"/>
            <p:cNvSpPr/>
            <p:nvPr/>
          </p:nvSpPr>
          <p:spPr>
            <a:xfrm rot="3000000">
              <a:off x="505782" y="1174432"/>
              <a:ext cx="228601" cy="254001"/>
            </a:xfrm>
            <a:prstGeom prst="ellipse">
              <a:avLst/>
            </a:prstGeom>
            <a:solidFill>
              <a:srgbClr val="4D22B3"/>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40" name="Oval"/>
            <p:cNvSpPr/>
            <p:nvPr/>
          </p:nvSpPr>
          <p:spPr>
            <a:xfrm rot="3000000">
              <a:off x="684704" y="1190085"/>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41" name="Oval"/>
            <p:cNvSpPr/>
            <p:nvPr/>
          </p:nvSpPr>
          <p:spPr>
            <a:xfrm rot="3000000">
              <a:off x="1618126" y="2164190"/>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42" name="Oval"/>
            <p:cNvSpPr/>
            <p:nvPr/>
          </p:nvSpPr>
          <p:spPr>
            <a:xfrm rot="3000000">
              <a:off x="1602472" y="2343112"/>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43" name="Oval"/>
            <p:cNvSpPr/>
            <p:nvPr/>
          </p:nvSpPr>
          <p:spPr>
            <a:xfrm rot="3000000">
              <a:off x="1520838" y="2245824"/>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44" name="Oval"/>
            <p:cNvSpPr/>
            <p:nvPr/>
          </p:nvSpPr>
          <p:spPr>
            <a:xfrm rot="3000000">
              <a:off x="1699759" y="2261478"/>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45" name="Oval"/>
            <p:cNvSpPr/>
            <p:nvPr/>
          </p:nvSpPr>
          <p:spPr>
            <a:xfrm rot="3000000">
              <a:off x="1381387" y="1882056"/>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46" name="Oval"/>
            <p:cNvSpPr/>
            <p:nvPr/>
          </p:nvSpPr>
          <p:spPr>
            <a:xfrm rot="3000000">
              <a:off x="1365733" y="2060978"/>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47" name="Oval"/>
            <p:cNvSpPr/>
            <p:nvPr/>
          </p:nvSpPr>
          <p:spPr>
            <a:xfrm rot="3000000">
              <a:off x="1284099" y="1963690"/>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48" name="Oval"/>
            <p:cNvSpPr/>
            <p:nvPr/>
          </p:nvSpPr>
          <p:spPr>
            <a:xfrm rot="3000000">
              <a:off x="1463020" y="1979343"/>
              <a:ext cx="228601" cy="254001"/>
            </a:xfrm>
            <a:prstGeom prst="ellipse">
              <a:avLst/>
            </a:prstGeom>
            <a:solidFill>
              <a:srgbClr val="4D22B3"/>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49" name="Oval"/>
            <p:cNvSpPr/>
            <p:nvPr/>
          </p:nvSpPr>
          <p:spPr>
            <a:xfrm rot="3000000">
              <a:off x="1213540" y="2254998"/>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0" name="Oval"/>
            <p:cNvSpPr/>
            <p:nvPr/>
          </p:nvSpPr>
          <p:spPr>
            <a:xfrm rot="3000000">
              <a:off x="1197887" y="2433919"/>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1" name="Oval"/>
            <p:cNvSpPr/>
            <p:nvPr/>
          </p:nvSpPr>
          <p:spPr>
            <a:xfrm rot="3000000">
              <a:off x="1116252" y="2336632"/>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2" name="Oval"/>
            <p:cNvSpPr/>
            <p:nvPr/>
          </p:nvSpPr>
          <p:spPr>
            <a:xfrm rot="3000000">
              <a:off x="1295174" y="2352285"/>
              <a:ext cx="228601" cy="254001"/>
            </a:xfrm>
            <a:prstGeom prst="ellipse">
              <a:avLst/>
            </a:prstGeom>
            <a:solidFill>
              <a:srgbClr val="4D22B3"/>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3" name="Oval"/>
            <p:cNvSpPr/>
            <p:nvPr/>
          </p:nvSpPr>
          <p:spPr>
            <a:xfrm rot="3000000">
              <a:off x="1466606" y="2556589"/>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4" name="Oval"/>
            <p:cNvSpPr/>
            <p:nvPr/>
          </p:nvSpPr>
          <p:spPr>
            <a:xfrm rot="3000000">
              <a:off x="1450952" y="2735511"/>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5" name="Oval"/>
            <p:cNvSpPr/>
            <p:nvPr/>
          </p:nvSpPr>
          <p:spPr>
            <a:xfrm rot="3000000">
              <a:off x="1369318" y="2638223"/>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6" name="Oval"/>
            <p:cNvSpPr/>
            <p:nvPr/>
          </p:nvSpPr>
          <p:spPr>
            <a:xfrm rot="3000000">
              <a:off x="1548239" y="2691977"/>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7" name="Oval"/>
            <p:cNvSpPr/>
            <p:nvPr/>
          </p:nvSpPr>
          <p:spPr>
            <a:xfrm rot="3000000">
              <a:off x="1138285" y="2599981"/>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8" name="Oval"/>
            <p:cNvSpPr/>
            <p:nvPr/>
          </p:nvSpPr>
          <p:spPr>
            <a:xfrm rot="3000000">
              <a:off x="1122632" y="2778903"/>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59" name="Oval"/>
            <p:cNvSpPr/>
            <p:nvPr/>
          </p:nvSpPr>
          <p:spPr>
            <a:xfrm rot="3000000">
              <a:off x="1040997" y="2719716"/>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60" name="Oval"/>
            <p:cNvSpPr/>
            <p:nvPr/>
          </p:nvSpPr>
          <p:spPr>
            <a:xfrm rot="3000000">
              <a:off x="1219919" y="2697269"/>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61" name="Oval"/>
            <p:cNvSpPr/>
            <p:nvPr/>
          </p:nvSpPr>
          <p:spPr>
            <a:xfrm rot="3000000">
              <a:off x="885220" y="2298389"/>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62" name="Oval"/>
            <p:cNvSpPr/>
            <p:nvPr/>
          </p:nvSpPr>
          <p:spPr>
            <a:xfrm rot="3000000">
              <a:off x="869567" y="2477311"/>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63" name="Oval"/>
            <p:cNvSpPr/>
            <p:nvPr/>
          </p:nvSpPr>
          <p:spPr>
            <a:xfrm rot="3000000">
              <a:off x="787932" y="2380024"/>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64" name="Oval"/>
            <p:cNvSpPr/>
            <p:nvPr/>
          </p:nvSpPr>
          <p:spPr>
            <a:xfrm rot="3000000">
              <a:off x="966854" y="2395677"/>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65" name="Oval"/>
            <p:cNvSpPr/>
            <p:nvPr/>
          </p:nvSpPr>
          <p:spPr>
            <a:xfrm rot="3000000">
              <a:off x="984965" y="1982592"/>
              <a:ext cx="228601" cy="254001"/>
            </a:xfrm>
            <a:prstGeom prst="ellipse">
              <a:avLst/>
            </a:prstGeom>
            <a:solidFill>
              <a:srgbClr val="F4A4C0"/>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66" name="Oval"/>
            <p:cNvSpPr/>
            <p:nvPr/>
          </p:nvSpPr>
          <p:spPr>
            <a:xfrm rot="3000000">
              <a:off x="969312" y="2161514"/>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67" name="Oval"/>
            <p:cNvSpPr/>
            <p:nvPr/>
          </p:nvSpPr>
          <p:spPr>
            <a:xfrm rot="3000000">
              <a:off x="887677" y="2064226"/>
              <a:ext cx="228601" cy="254001"/>
            </a:xfrm>
            <a:prstGeom prst="ellipse">
              <a:avLst/>
            </a:prstGeom>
            <a:solidFill>
              <a:srgbClr val="E392FE"/>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68" name="Oval"/>
            <p:cNvSpPr/>
            <p:nvPr/>
          </p:nvSpPr>
          <p:spPr>
            <a:xfrm rot="3000000">
              <a:off x="1066599" y="2079880"/>
              <a:ext cx="228601" cy="254001"/>
            </a:xfrm>
            <a:prstGeom prst="ellipse">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b="0"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770" name="Normal"/>
          <p:cNvSpPr txBox="1"/>
          <p:nvPr/>
        </p:nvSpPr>
        <p:spPr>
          <a:xfrm>
            <a:off x="4349800" y="6668431"/>
            <a:ext cx="158770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400">
                <a:latin typeface="Helvetica Light"/>
                <a:ea typeface="Helvetica Light"/>
                <a:cs typeface="Helvetica Light"/>
                <a:sym typeface="Helvetica Light"/>
              </a:defRPr>
            </a:lvl1pPr>
          </a:lstStyle>
          <a:p>
            <a:pPr/>
            <a:r>
              <a:t>Normal</a:t>
            </a:r>
          </a:p>
        </p:txBody>
      </p:sp>
      <p:sp>
        <p:nvSpPr>
          <p:cNvPr id="771" name="Tumor"/>
          <p:cNvSpPr txBox="1"/>
          <p:nvPr/>
        </p:nvSpPr>
        <p:spPr>
          <a:xfrm>
            <a:off x="7825005" y="6668431"/>
            <a:ext cx="141825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400">
                <a:latin typeface="Helvetica Light"/>
                <a:ea typeface="Helvetica Light"/>
                <a:cs typeface="Helvetica Light"/>
                <a:sym typeface="Helvetica Light"/>
              </a:defRPr>
            </a:lvl1pPr>
          </a:lstStyle>
          <a:p>
            <a:pPr/>
            <a:r>
              <a:t>Tumor</a:t>
            </a:r>
          </a:p>
        </p:txBody>
      </p:sp>
      <p:sp>
        <p:nvSpPr>
          <p:cNvPr id="772" name="Tumors acquire mutations and can be heterogeneous"/>
          <p:cNvSpPr txBox="1"/>
          <p:nvPr/>
        </p:nvSpPr>
        <p:spPr>
          <a:xfrm>
            <a:off x="874621" y="40894"/>
            <a:ext cx="11255558" cy="22143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6200">
                <a:latin typeface="Helvetica Light"/>
                <a:ea typeface="Helvetica Light"/>
                <a:cs typeface="Helvetica Light"/>
                <a:sym typeface="Helvetica Light"/>
              </a:defRPr>
            </a:lvl1pPr>
          </a:lstStyle>
          <a:p>
            <a:pPr/>
            <a:r>
              <a:t>Tumors acquire mutations and can be heterogeneous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Looks for mismatches and gaps in the alignment to the reference…"/>
          <p:cNvSpPr txBox="1"/>
          <p:nvPr>
            <p:ph type="body" sz="half" idx="1"/>
          </p:nvPr>
        </p:nvSpPr>
        <p:spPr>
          <a:xfrm>
            <a:off x="735753" y="2446302"/>
            <a:ext cx="5441669" cy="6286501"/>
          </a:xfrm>
          <a:prstGeom prst="rect">
            <a:avLst/>
          </a:prstGeom>
        </p:spPr>
        <p:txBody>
          <a:bodyPr/>
          <a:lstStyle/>
          <a:p>
            <a:pPr lvl="1" marL="381000" indent="-381000">
              <a:spcBef>
                <a:spcPts val="2400"/>
              </a:spcBef>
              <a:buSzPct val="100000"/>
              <a:defRPr sz="3600">
                <a:latin typeface="Helvetica Light"/>
                <a:ea typeface="Helvetica Light"/>
                <a:cs typeface="Helvetica Light"/>
                <a:sym typeface="Helvetica Light"/>
              </a:defRPr>
            </a:pPr>
            <a:r>
              <a:t>Looks for mismatches and gaps in the alignment to </a:t>
            </a:r>
            <a:r>
              <a:rPr b="1">
                <a:latin typeface="Helvetica"/>
                <a:ea typeface="Helvetica"/>
                <a:cs typeface="Helvetica"/>
                <a:sym typeface="Helvetica"/>
              </a:rPr>
              <a:t>the reference</a:t>
            </a:r>
            <a:endParaRPr b="1">
              <a:latin typeface="Helvetica"/>
              <a:ea typeface="Helvetica"/>
              <a:cs typeface="Helvetica"/>
              <a:sym typeface="Helvetica"/>
            </a:endParaRPr>
          </a:p>
          <a:p>
            <a:pPr lvl="1" marL="381000" indent="-381000">
              <a:spcBef>
                <a:spcPts val="2400"/>
              </a:spcBef>
              <a:buSzPct val="100000"/>
              <a:defRPr sz="3600">
                <a:latin typeface="Helvetica Light"/>
                <a:ea typeface="Helvetica Light"/>
                <a:cs typeface="Helvetica Light"/>
                <a:sym typeface="Helvetica Light"/>
              </a:defRPr>
            </a:pPr>
            <a:r>
              <a:t>Assumes </a:t>
            </a:r>
            <a:r>
              <a:rPr b="1">
                <a:latin typeface="Helvetica"/>
                <a:ea typeface="Helvetica"/>
                <a:cs typeface="Helvetica"/>
                <a:sym typeface="Helvetica"/>
              </a:rPr>
              <a:t>2 copies</a:t>
            </a:r>
            <a:r>
              <a:t> of each allele</a:t>
            </a:r>
          </a:p>
          <a:p>
            <a:pPr lvl="1" marL="381000" indent="-381000">
              <a:spcBef>
                <a:spcPts val="2400"/>
              </a:spcBef>
              <a:buSzPct val="100000"/>
              <a:defRPr sz="3600">
                <a:latin typeface="Helvetica Light"/>
                <a:ea typeface="Helvetica Light"/>
                <a:cs typeface="Helvetica Light"/>
                <a:sym typeface="Helvetica Light"/>
              </a:defRPr>
            </a:pPr>
            <a:r>
              <a:t>In some cases uses a database of </a:t>
            </a:r>
            <a:r>
              <a:rPr b="1">
                <a:latin typeface="Helvetica"/>
                <a:ea typeface="Helvetica"/>
                <a:cs typeface="Helvetica"/>
                <a:sym typeface="Helvetica"/>
              </a:rPr>
              <a:t>known common SNPs</a:t>
            </a:r>
            <a:r>
              <a:t> to support variant calls</a:t>
            </a:r>
          </a:p>
        </p:txBody>
      </p:sp>
      <p:sp>
        <p:nvSpPr>
          <p:cNvPr id="775" name="Germline SNV/Indel Calling…"/>
          <p:cNvSpPr txBox="1"/>
          <p:nvPr/>
        </p:nvSpPr>
        <p:spPr>
          <a:xfrm>
            <a:off x="423065" y="226314"/>
            <a:ext cx="5441669" cy="22143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0" sz="4800">
                <a:latin typeface="Helvetica Light"/>
                <a:ea typeface="Helvetica Light"/>
                <a:cs typeface="Helvetica Light"/>
                <a:sym typeface="Helvetica Light"/>
              </a:defRPr>
            </a:pPr>
            <a:r>
              <a:t>Germline SNV/Indel Calling</a:t>
            </a:r>
          </a:p>
          <a:p>
            <a:pPr>
              <a:defRPr b="0">
                <a:latin typeface="Helvetica Light"/>
                <a:ea typeface="Helvetica Light"/>
                <a:cs typeface="Helvetica Light"/>
                <a:sym typeface="Helvetica Light"/>
              </a:defRPr>
            </a:pPr>
            <a:r>
              <a:t>(GATK, Samtools, etc)</a:t>
            </a:r>
          </a:p>
        </p:txBody>
      </p:sp>
      <p:sp>
        <p:nvSpPr>
          <p:cNvPr id="776" name="Somatic SNV/Indel Calling…"/>
          <p:cNvSpPr txBox="1"/>
          <p:nvPr/>
        </p:nvSpPr>
        <p:spPr>
          <a:xfrm>
            <a:off x="6875872" y="72307"/>
            <a:ext cx="5441669" cy="22143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0" sz="4800">
                <a:latin typeface="Helvetica Light"/>
                <a:ea typeface="Helvetica Light"/>
                <a:cs typeface="Helvetica Light"/>
                <a:sym typeface="Helvetica Light"/>
              </a:defRPr>
            </a:pPr>
            <a:r>
              <a:t>Somatic SNV/Indel Calling</a:t>
            </a:r>
          </a:p>
          <a:p>
            <a:pPr>
              <a:defRPr b="0">
                <a:latin typeface="Helvetica Light"/>
                <a:ea typeface="Helvetica Light"/>
                <a:cs typeface="Helvetica Light"/>
                <a:sym typeface="Helvetica Light"/>
              </a:defRPr>
            </a:pPr>
            <a:r>
              <a:t>(Mutect2, VarScan, etc)</a:t>
            </a:r>
          </a:p>
        </p:txBody>
      </p:sp>
      <p:sp>
        <p:nvSpPr>
          <p:cNvPr id="777" name="Compares tumor/normal mismatches and gaps in the alignment to the reference…"/>
          <p:cNvSpPr txBox="1"/>
          <p:nvPr/>
        </p:nvSpPr>
        <p:spPr>
          <a:xfrm>
            <a:off x="7112282" y="2415817"/>
            <a:ext cx="5441668" cy="628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1" marL="373380" indent="-373380" algn="l" defTabSz="572516">
              <a:spcBef>
                <a:spcPts val="2300"/>
              </a:spcBef>
              <a:buSzPct val="100000"/>
              <a:buChar char="•"/>
              <a:defRPr b="0" sz="3528">
                <a:latin typeface="Helvetica Light"/>
                <a:ea typeface="Helvetica Light"/>
                <a:cs typeface="Helvetica Light"/>
                <a:sym typeface="Helvetica Light"/>
              </a:defRPr>
            </a:pPr>
            <a:r>
              <a:rPr b="1">
                <a:latin typeface="Helvetica"/>
                <a:ea typeface="Helvetica"/>
                <a:cs typeface="Helvetica"/>
                <a:sym typeface="Helvetica"/>
              </a:rPr>
              <a:t>Compares tumor/normal</a:t>
            </a:r>
            <a:r>
              <a:t> mismatches and gaps in the alignment to the reference</a:t>
            </a:r>
          </a:p>
          <a:p>
            <a:pPr lvl="1" marL="373380" indent="-373380" algn="l" defTabSz="572516">
              <a:spcBef>
                <a:spcPts val="2300"/>
              </a:spcBef>
              <a:buSzPct val="100000"/>
              <a:buChar char="•"/>
              <a:defRPr b="0" sz="3528">
                <a:latin typeface="Helvetica Light"/>
                <a:ea typeface="Helvetica Light"/>
                <a:cs typeface="Helvetica Light"/>
                <a:sym typeface="Helvetica Light"/>
              </a:defRPr>
            </a:pPr>
            <a:r>
              <a:t>Sensitive to </a:t>
            </a:r>
            <a:r>
              <a:rPr b="1">
                <a:latin typeface="Helvetica"/>
                <a:ea typeface="Helvetica"/>
                <a:cs typeface="Helvetica"/>
                <a:sym typeface="Helvetica"/>
              </a:rPr>
              <a:t>low frequency mutation</a:t>
            </a:r>
          </a:p>
          <a:p>
            <a:pPr lvl="1" marL="373380" indent="-373380" algn="l" defTabSz="572516">
              <a:spcBef>
                <a:spcPts val="2300"/>
              </a:spcBef>
              <a:buSzPct val="100000"/>
              <a:buChar char="•"/>
              <a:defRPr b="0" sz="3528">
                <a:latin typeface="Helvetica Light"/>
                <a:ea typeface="Helvetica Light"/>
                <a:cs typeface="Helvetica Light"/>
                <a:sym typeface="Helvetica Light"/>
              </a:defRPr>
            </a:pPr>
            <a:r>
              <a:t>In some cases uses a database of k</a:t>
            </a:r>
            <a:r>
              <a:rPr b="1">
                <a:latin typeface="Helvetica"/>
                <a:ea typeface="Helvetica"/>
                <a:cs typeface="Helvetica"/>
                <a:sym typeface="Helvetica"/>
              </a:rPr>
              <a:t>nown cancer </a:t>
            </a:r>
            <a:r>
              <a:t>mutations to support variant calls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TextBox 4"/>
          <p:cNvSpPr txBox="1"/>
          <p:nvPr/>
        </p:nvSpPr>
        <p:spPr>
          <a:xfrm>
            <a:off x="370139" y="423851"/>
            <a:ext cx="12264523" cy="8666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4800">
                <a:latin typeface="Helvetica Light"/>
                <a:ea typeface="Helvetica Light"/>
                <a:cs typeface="Helvetica Light"/>
                <a:sym typeface="Helvetica Light"/>
              </a:defRPr>
            </a:lvl1pPr>
          </a:lstStyle>
          <a:p>
            <a:pPr/>
            <a:r>
              <a:t>How do we find the oncogenic driver?</a:t>
            </a:r>
          </a:p>
        </p:txBody>
      </p:sp>
      <p:sp>
        <p:nvSpPr>
          <p:cNvPr id="780" name="Content Placeholder 2"/>
          <p:cNvSpPr txBox="1"/>
          <p:nvPr/>
        </p:nvSpPr>
        <p:spPr>
          <a:xfrm>
            <a:off x="226022" y="1772153"/>
            <a:ext cx="12552756" cy="6893056"/>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marL="550465" indent="-550465" algn="l" defTabSz="949350">
              <a:spcBef>
                <a:spcPts val="800"/>
              </a:spcBef>
              <a:buSzPct val="100000"/>
              <a:buAutoNum type="arabicPeriod" startAt="1"/>
              <a:defRPr b="0" sz="2774">
                <a:solidFill>
                  <a:srgbClr val="929292"/>
                </a:solidFill>
                <a:latin typeface="Helvetica Light"/>
                <a:ea typeface="Helvetica Light"/>
                <a:cs typeface="Helvetica Light"/>
                <a:sym typeface="Helvetica Light"/>
              </a:defRPr>
            </a:pPr>
            <a:r>
              <a:t>Identify a list of candidate genetic mutations.</a:t>
            </a:r>
          </a:p>
          <a:p>
            <a:pPr lvl="1" marL="1014015" indent="-550465" algn="l" defTabSz="949350">
              <a:spcBef>
                <a:spcPts val="800"/>
              </a:spcBef>
              <a:buSzPct val="100000"/>
              <a:buAutoNum type="arabicPeriod" startAt="1"/>
              <a:defRPr b="0" sz="2774">
                <a:solidFill>
                  <a:srgbClr val="929292"/>
                </a:solidFill>
                <a:latin typeface="Helvetica Light"/>
                <a:ea typeface="Helvetica Light"/>
                <a:cs typeface="Helvetica Light"/>
                <a:sym typeface="Helvetica Light"/>
              </a:defRPr>
            </a:pPr>
            <a:r>
              <a:t>FISH</a:t>
            </a:r>
          </a:p>
          <a:p>
            <a:pPr lvl="1" marL="1014015" indent="-550465" algn="l" defTabSz="949350">
              <a:spcBef>
                <a:spcPts val="800"/>
              </a:spcBef>
              <a:buSzPct val="100000"/>
              <a:buAutoNum type="arabicPeriod" startAt="1"/>
              <a:defRPr b="0" sz="2774">
                <a:solidFill>
                  <a:srgbClr val="929292"/>
                </a:solidFill>
                <a:latin typeface="Helvetica Light"/>
                <a:ea typeface="Helvetica Light"/>
                <a:cs typeface="Helvetica Light"/>
                <a:sym typeface="Helvetica Light"/>
              </a:defRPr>
            </a:pPr>
            <a:r>
              <a:t>Microarray</a:t>
            </a:r>
          </a:p>
          <a:p>
            <a:pPr lvl="1" marL="1014015" indent="-550465" algn="l" defTabSz="949350">
              <a:spcBef>
                <a:spcPts val="800"/>
              </a:spcBef>
              <a:buSzPct val="100000"/>
              <a:buAutoNum type="arabicPeriod" startAt="1"/>
              <a:defRPr b="0" sz="2774">
                <a:solidFill>
                  <a:srgbClr val="929292"/>
                </a:solidFill>
                <a:latin typeface="Helvetica Light"/>
                <a:ea typeface="Helvetica Light"/>
                <a:cs typeface="Helvetica Light"/>
                <a:sym typeface="Helvetica Light"/>
              </a:defRPr>
            </a:pPr>
            <a:r>
              <a:t>Sanger Sequencing</a:t>
            </a:r>
          </a:p>
          <a:p>
            <a:pPr lvl="1" marL="1014015" indent="-550465" algn="l" defTabSz="949350">
              <a:spcBef>
                <a:spcPts val="800"/>
              </a:spcBef>
              <a:buSzPct val="100000"/>
              <a:buAutoNum type="arabicPeriod" startAt="1"/>
              <a:defRPr b="0" sz="2774">
                <a:solidFill>
                  <a:srgbClr val="929292"/>
                </a:solidFill>
                <a:latin typeface="Helvetica Light"/>
                <a:ea typeface="Helvetica Light"/>
                <a:cs typeface="Helvetica Light"/>
                <a:sym typeface="Helvetica Light"/>
              </a:defRPr>
            </a:pPr>
            <a:r>
              <a:t>Next-generation Sequencing</a:t>
            </a:r>
          </a:p>
          <a:p>
            <a:pPr marL="55046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Find the genes effected by these mutations</a:t>
            </a:r>
          </a:p>
          <a:p>
            <a:pPr marL="55046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Determine the likely functional consequence of these mutations</a:t>
            </a:r>
          </a:p>
          <a:p>
            <a:pPr marL="55046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Differentiate rare human variation with somatic mutations</a:t>
            </a:r>
          </a:p>
          <a:p>
            <a:pPr marL="55046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Determine which mutations are likely to be “clinically actionable.</a:t>
            </a:r>
          </a:p>
          <a:p>
            <a:pPr lvl="1" marL="101401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FDA approved drugs</a:t>
            </a:r>
          </a:p>
          <a:p>
            <a:pPr lvl="1" marL="101401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Clinical Trials</a:t>
            </a:r>
          </a:p>
          <a:p>
            <a:pPr marL="550465" indent="-550465" algn="l" defTabSz="949350">
              <a:spcBef>
                <a:spcPts val="800"/>
              </a:spcBef>
              <a:buSzPct val="100000"/>
              <a:buAutoNum type="arabicPeriod" startAt="1"/>
              <a:defRPr b="0" sz="2774">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Determine if the profile of these mutation are clinical actionable (immunotherapies)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TextBox 4"/>
          <p:cNvSpPr txBox="1"/>
          <p:nvPr/>
        </p:nvSpPr>
        <p:spPr>
          <a:xfrm>
            <a:off x="370139" y="423851"/>
            <a:ext cx="12264523" cy="8666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4800">
                <a:latin typeface="Helvetica Light"/>
                <a:ea typeface="Helvetica Light"/>
                <a:cs typeface="Helvetica Light"/>
                <a:sym typeface="Helvetica Light"/>
              </a:defRPr>
            </a:lvl1pPr>
          </a:lstStyle>
          <a:p>
            <a:pPr/>
            <a:r>
              <a:t>Mutational Effects</a:t>
            </a:r>
          </a:p>
        </p:txBody>
      </p:sp>
      <p:pic>
        <p:nvPicPr>
          <p:cNvPr id="783" name="Image" descr="Image"/>
          <p:cNvPicPr>
            <a:picLocks noChangeAspect="1"/>
          </p:cNvPicPr>
          <p:nvPr/>
        </p:nvPicPr>
        <p:blipFill>
          <a:blip r:embed="rId2">
            <a:extLst/>
          </a:blip>
          <a:stretch>
            <a:fillRect/>
          </a:stretch>
        </p:blipFill>
        <p:spPr>
          <a:xfrm>
            <a:off x="917407" y="1642728"/>
            <a:ext cx="11169986" cy="6897467"/>
          </a:xfrm>
          <a:prstGeom prst="rect">
            <a:avLst/>
          </a:prstGeom>
          <a:ln w="12700">
            <a:miter lim="400000"/>
          </a:ln>
        </p:spPr>
      </p:pic>
      <p:sp>
        <p:nvSpPr>
          <p:cNvPr id="784" name="AAC -&gt; AAT"/>
          <p:cNvSpPr txBox="1"/>
          <p:nvPr/>
        </p:nvSpPr>
        <p:spPr>
          <a:xfrm>
            <a:off x="225039" y="9125446"/>
            <a:ext cx="180990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AAC -&gt; AAT</a:t>
            </a:r>
          </a:p>
        </p:txBody>
      </p:sp>
      <p:sp>
        <p:nvSpPr>
          <p:cNvPr id="785" name="Val -&gt; Ile"/>
          <p:cNvSpPr txBox="1"/>
          <p:nvPr/>
        </p:nvSpPr>
        <p:spPr>
          <a:xfrm>
            <a:off x="3905955" y="9125446"/>
            <a:ext cx="136306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Val -&gt; Ile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Genetic Changes in Tumors as a Proxy for Changes in Cellular Function"/>
          <p:cNvSpPr txBox="1"/>
          <p:nvPr>
            <p:ph type="title"/>
          </p:nvPr>
        </p:nvSpPr>
        <p:spPr>
          <a:xfrm>
            <a:off x="288383" y="-20589"/>
            <a:ext cx="12566031" cy="2159001"/>
          </a:xfrm>
          <a:prstGeom prst="rect">
            <a:avLst/>
          </a:prstGeom>
        </p:spPr>
        <p:txBody>
          <a:bodyPr lIns="65023" tIns="65023" rIns="65023" bIns="65023"/>
          <a:lstStyle>
            <a:lvl1pPr defTabSz="1196441">
              <a:defRPr sz="5704">
                <a:latin typeface="Helvetica Light"/>
                <a:ea typeface="Helvetica Light"/>
                <a:cs typeface="Helvetica Light"/>
                <a:sym typeface="Helvetica Light"/>
              </a:defRPr>
            </a:lvl1pPr>
          </a:lstStyle>
          <a:p>
            <a:pPr/>
            <a:r>
              <a:t>Genetic Changes in Tumors as a Proxy for Changes in Cellular Function</a:t>
            </a:r>
          </a:p>
        </p:txBody>
      </p:sp>
      <p:sp>
        <p:nvSpPr>
          <p:cNvPr id="239" name="An oncogene is a gene that has the potential to cause cancer because it promotes cell growth or represses apoptosis…"/>
          <p:cNvSpPr txBox="1"/>
          <p:nvPr>
            <p:ph type="body" idx="1"/>
          </p:nvPr>
        </p:nvSpPr>
        <p:spPr>
          <a:xfrm>
            <a:off x="456890" y="2574347"/>
            <a:ext cx="12229016" cy="6332106"/>
          </a:xfrm>
          <a:prstGeom prst="rect">
            <a:avLst/>
          </a:prstGeom>
        </p:spPr>
        <p:txBody>
          <a:bodyPr/>
          <a:lstStyle/>
          <a:p>
            <a:pPr lvl="1" marL="354330" indent="-354330" defTabSz="543305">
              <a:spcBef>
                <a:spcPts val="2200"/>
              </a:spcBef>
              <a:buSzPct val="100000"/>
              <a:defRPr sz="3348">
                <a:latin typeface="Helvetica Light"/>
                <a:ea typeface="Helvetica Light"/>
                <a:cs typeface="Helvetica Light"/>
                <a:sym typeface="Helvetica Light"/>
              </a:defRPr>
            </a:pPr>
            <a:r>
              <a:t>An oncogene is a gene that has the potential to cause cancer because it promotes cell growth or represses apoptosis </a:t>
            </a:r>
          </a:p>
          <a:p>
            <a:pPr lvl="1" marL="354330" indent="-354330" defTabSz="543305">
              <a:spcBef>
                <a:spcPts val="2200"/>
              </a:spcBef>
              <a:buSzPct val="100000"/>
              <a:defRPr sz="3348">
                <a:latin typeface="Helvetica Light"/>
                <a:ea typeface="Helvetica Light"/>
                <a:cs typeface="Helvetica Light"/>
                <a:sym typeface="Helvetica Light"/>
              </a:defRPr>
            </a:pPr>
            <a:r>
              <a:t>In tumor cells, oncogenes are often mutated or expressed at high levels. </a:t>
            </a:r>
          </a:p>
          <a:p>
            <a:pPr lvl="1" marL="354330" indent="-354330" defTabSz="543305">
              <a:spcBef>
                <a:spcPts val="2200"/>
              </a:spcBef>
              <a:buSzPct val="100000"/>
              <a:defRPr sz="3348">
                <a:latin typeface="Helvetica Light"/>
                <a:ea typeface="Helvetica Light"/>
                <a:cs typeface="Helvetica Light"/>
                <a:sym typeface="Helvetica Light"/>
              </a:defRPr>
            </a:pPr>
            <a:r>
              <a:t>A tumor suppressor gene can have a damping or repressive effect on the regulation of the cell cycle and/or promote apoptosis</a:t>
            </a:r>
          </a:p>
          <a:p>
            <a:pPr lvl="1" marL="354330" indent="-354330" defTabSz="543305">
              <a:spcBef>
                <a:spcPts val="2200"/>
              </a:spcBef>
              <a:buSzPct val="100000"/>
              <a:defRPr sz="3348">
                <a:latin typeface="Helvetica Light"/>
                <a:ea typeface="Helvetica Light"/>
                <a:cs typeface="Helvetica Light"/>
                <a:sym typeface="Helvetica Light"/>
              </a:defRPr>
            </a:pPr>
            <a:r>
              <a:t>In tumor cells, alternation in TSGs cause a loss or reduction in its function, thus promoting cell growth or the repression of apoptosis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7" name="Population Allele Frequency"/>
          <p:cNvSpPr txBox="1"/>
          <p:nvPr>
            <p:ph type="title"/>
          </p:nvPr>
        </p:nvSpPr>
        <p:spPr>
          <a:xfrm>
            <a:off x="952500" y="254000"/>
            <a:ext cx="11099800" cy="1484707"/>
          </a:xfrm>
          <a:prstGeom prst="rect">
            <a:avLst/>
          </a:prstGeom>
        </p:spPr>
        <p:txBody>
          <a:bodyPr/>
          <a:lstStyle>
            <a:lvl1pPr defTabSz="560831">
              <a:defRPr sz="6911">
                <a:latin typeface="Helvetica Light"/>
                <a:ea typeface="Helvetica Light"/>
                <a:cs typeface="Helvetica Light"/>
                <a:sym typeface="Helvetica Light"/>
              </a:defRPr>
            </a:lvl1pPr>
          </a:lstStyle>
          <a:p>
            <a:pPr/>
            <a:r>
              <a:t>Population Allele Frequency</a:t>
            </a:r>
          </a:p>
        </p:txBody>
      </p:sp>
      <p:sp>
        <p:nvSpPr>
          <p:cNvPr id="788" name="1000 Genomes…"/>
          <p:cNvSpPr txBox="1"/>
          <p:nvPr>
            <p:ph type="body" idx="1"/>
          </p:nvPr>
        </p:nvSpPr>
        <p:spPr>
          <a:xfrm>
            <a:off x="293377" y="1935494"/>
            <a:ext cx="12418046" cy="6699174"/>
          </a:xfrm>
          <a:prstGeom prst="rect">
            <a:avLst/>
          </a:prstGeom>
        </p:spPr>
        <p:txBody>
          <a:bodyPr/>
          <a:lstStyle/>
          <a:p>
            <a:pPr>
              <a:spcBef>
                <a:spcPts val="1200"/>
              </a:spcBef>
            </a:pPr>
            <a:r>
              <a:t>1000 Genomes </a:t>
            </a:r>
          </a:p>
          <a:p>
            <a:pPr lvl="1">
              <a:spcBef>
                <a:spcPts val="1200"/>
              </a:spcBef>
            </a:pPr>
            <a:r>
              <a:t>A project to sequences ~3K people from a diverse set of genetically isolated populations and known admixture populations</a:t>
            </a:r>
          </a:p>
          <a:p>
            <a:pPr>
              <a:spcBef>
                <a:spcPts val="1200"/>
              </a:spcBef>
            </a:pPr>
            <a:r>
              <a:t>ExAC (Exome Aggregation Consortium)</a:t>
            </a:r>
          </a:p>
          <a:p>
            <a:pPr lvl="1">
              <a:spcBef>
                <a:spcPts val="1200"/>
              </a:spcBef>
            </a:pPr>
            <a:r>
              <a:t>An aggregation of several large exome sequencing projects (~60K WES)</a:t>
            </a:r>
          </a:p>
          <a:p>
            <a:pPr>
              <a:spcBef>
                <a:spcPts val="1200"/>
              </a:spcBef>
            </a:pPr>
            <a:r>
              <a:t>GnomAD (Genome Aggregation Database)</a:t>
            </a:r>
          </a:p>
          <a:p>
            <a:pPr lvl="1">
              <a:spcBef>
                <a:spcPts val="1200"/>
              </a:spcBef>
            </a:pPr>
            <a:r>
              <a:t>An aggregation of several large exome sequencing projects (~125K WES) and whole genome sequencing projects (15K WGS)</a:t>
            </a:r>
          </a:p>
        </p:txBody>
      </p:sp>
      <p:sp>
        <p:nvSpPr>
          <p:cNvPr id="789" name="Common mutations are unlikely to cause cancer"/>
          <p:cNvSpPr txBox="1"/>
          <p:nvPr/>
        </p:nvSpPr>
        <p:spPr>
          <a:xfrm>
            <a:off x="137038" y="9125446"/>
            <a:ext cx="714024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Common mutations are unlikely to cause cancer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Databases for Known Disease Associated Variation"/>
          <p:cNvSpPr txBox="1"/>
          <p:nvPr>
            <p:ph type="title" idx="4294967295"/>
          </p:nvPr>
        </p:nvSpPr>
        <p:spPr>
          <a:xfrm>
            <a:off x="231106" y="229441"/>
            <a:ext cx="12542588" cy="1948392"/>
          </a:xfrm>
          <a:prstGeom prst="rect">
            <a:avLst/>
          </a:prstGeom>
        </p:spPr>
        <p:txBody>
          <a:bodyPr lIns="65023" tIns="65023" rIns="65023" bIns="65023"/>
          <a:lstStyle>
            <a:lvl1pPr defTabSz="1235455">
              <a:defRPr sz="5890">
                <a:latin typeface="Helvetica Light"/>
                <a:ea typeface="Helvetica Light"/>
                <a:cs typeface="Helvetica Light"/>
                <a:sym typeface="Helvetica Light"/>
              </a:defRPr>
            </a:lvl1pPr>
          </a:lstStyle>
          <a:p>
            <a:pPr/>
            <a:r>
              <a:t>Databases for Known Disease Associated Variation</a:t>
            </a:r>
          </a:p>
        </p:txBody>
      </p:sp>
      <p:sp>
        <p:nvSpPr>
          <p:cNvPr id="792" name="ClinVar…"/>
          <p:cNvSpPr txBox="1"/>
          <p:nvPr>
            <p:ph type="body" idx="4294967295"/>
          </p:nvPr>
        </p:nvSpPr>
        <p:spPr>
          <a:xfrm>
            <a:off x="650239" y="2275839"/>
            <a:ext cx="11704322" cy="6436927"/>
          </a:xfrm>
          <a:prstGeom prst="rect">
            <a:avLst/>
          </a:prstGeom>
        </p:spPr>
        <p:txBody>
          <a:bodyPr lIns="65023" tIns="65023" rIns="65023" bIns="65023" anchor="t"/>
          <a:lstStyle/>
          <a:p>
            <a:pPr marL="311181" indent="-311181" defTabSz="858316">
              <a:spcBef>
                <a:spcPts val="700"/>
              </a:spcBef>
              <a:buSzPct val="100000"/>
              <a:buFont typeface="Arial"/>
              <a:defRPr sz="2904">
                <a:latin typeface="Helvetica Light"/>
                <a:ea typeface="Helvetica Light"/>
                <a:cs typeface="Helvetica Light"/>
                <a:sym typeface="Helvetica Light"/>
              </a:defRPr>
            </a:pPr>
            <a:r>
              <a:t>ClinVar</a:t>
            </a:r>
          </a:p>
          <a:p>
            <a:pPr lvl="1" marL="598115" indent="-296363" defTabSz="858316">
              <a:spcBef>
                <a:spcPts val="700"/>
              </a:spcBef>
              <a:buSzPct val="100000"/>
              <a:buFont typeface="Arial"/>
              <a:buChar char="–"/>
              <a:defRPr sz="2904">
                <a:latin typeface="Helvetica Light"/>
                <a:ea typeface="Helvetica Light"/>
                <a:cs typeface="Helvetica Light"/>
                <a:sym typeface="Helvetica Light"/>
              </a:defRPr>
            </a:pPr>
            <a:r>
              <a:t>ClinVar is a freely accessible, public archive of reports of the relationships among human variations and phenotypes, with supporting evidence</a:t>
            </a:r>
          </a:p>
          <a:p>
            <a:pPr marL="311181" indent="-311181" defTabSz="858316">
              <a:spcBef>
                <a:spcPts val="700"/>
              </a:spcBef>
              <a:buSzPct val="100000"/>
              <a:buFont typeface="Arial"/>
              <a:defRPr sz="2904">
                <a:latin typeface="Helvetica Light"/>
                <a:ea typeface="Helvetica Light"/>
                <a:cs typeface="Helvetica Light"/>
                <a:sym typeface="Helvetica Light"/>
              </a:defRPr>
            </a:pPr>
            <a:r>
              <a:t>GWAS Catalog</a:t>
            </a:r>
          </a:p>
          <a:p>
            <a:pPr lvl="1" marL="598115" indent="-296363" defTabSz="858316">
              <a:spcBef>
                <a:spcPts val="700"/>
              </a:spcBef>
              <a:buSzPct val="100000"/>
              <a:buFont typeface="Arial"/>
              <a:buChar char="–"/>
              <a:defRPr sz="2904">
                <a:latin typeface="Helvetica Light"/>
                <a:ea typeface="Helvetica Light"/>
                <a:cs typeface="Helvetica Light"/>
                <a:sym typeface="Helvetica Light"/>
              </a:defRPr>
            </a:pPr>
            <a:r>
              <a:t>The Catalog is a quality controlled, manually curated, literature-derived collection of all published genome-wide association studies assaying at least 100,000 SNPs and all SNP-trait associations with p-values &lt; 1.0 x 10-5  </a:t>
            </a:r>
          </a:p>
          <a:p>
            <a:pPr marL="311181" indent="-311181" defTabSz="858316">
              <a:spcBef>
                <a:spcPts val="700"/>
              </a:spcBef>
              <a:buSzPct val="100000"/>
              <a:buFont typeface="Arial"/>
              <a:defRPr sz="2904">
                <a:latin typeface="Helvetica Light"/>
                <a:ea typeface="Helvetica Light"/>
                <a:cs typeface="Helvetica Light"/>
                <a:sym typeface="Helvetica Light"/>
              </a:defRPr>
            </a:pPr>
            <a:r>
              <a:t>Decipher</a:t>
            </a:r>
          </a:p>
          <a:p>
            <a:pPr lvl="1" marL="598115" indent="-296363" defTabSz="858316">
              <a:spcBef>
                <a:spcPts val="700"/>
              </a:spcBef>
              <a:buSzPct val="100000"/>
              <a:buFont typeface="Arial"/>
              <a:buChar char="–"/>
              <a:defRPr sz="2904">
                <a:latin typeface="Helvetica Light"/>
                <a:ea typeface="Helvetica Light"/>
                <a:cs typeface="Helvetica Light"/>
                <a:sym typeface="Helvetica Light"/>
              </a:defRPr>
            </a:pPr>
            <a:r>
              <a:t>The DECIPHER database contains data from 20305 patients who have given consent for broad data-sharing; DECIPHER also supports more limited sharing via consortia.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Databases for Cancer Studies and “Knowledge”"/>
          <p:cNvSpPr txBox="1"/>
          <p:nvPr>
            <p:ph type="title" idx="4294967295"/>
          </p:nvPr>
        </p:nvSpPr>
        <p:spPr>
          <a:xfrm>
            <a:off x="253365" y="250586"/>
            <a:ext cx="12498070" cy="1767277"/>
          </a:xfrm>
          <a:prstGeom prst="rect">
            <a:avLst/>
          </a:prstGeom>
        </p:spPr>
        <p:txBody>
          <a:bodyPr/>
          <a:lstStyle>
            <a:lvl1pPr defTabSz="438150">
              <a:defRPr sz="5400">
                <a:latin typeface="Helvetica Light"/>
                <a:ea typeface="Helvetica Light"/>
                <a:cs typeface="Helvetica Light"/>
                <a:sym typeface="Helvetica Light"/>
              </a:defRPr>
            </a:lvl1pPr>
          </a:lstStyle>
          <a:p>
            <a:pPr/>
            <a:r>
              <a:t>Databases for Cancer Studies and “Knowledge”</a:t>
            </a:r>
          </a:p>
        </p:txBody>
      </p:sp>
      <p:sp>
        <p:nvSpPr>
          <p:cNvPr id="795" name="Clinical Interpretation of Variants in Cancer (CIVIC)…"/>
          <p:cNvSpPr txBox="1"/>
          <p:nvPr>
            <p:ph type="body" idx="4294967295"/>
          </p:nvPr>
        </p:nvSpPr>
        <p:spPr>
          <a:xfrm>
            <a:off x="529449" y="2625234"/>
            <a:ext cx="11945902" cy="5659820"/>
          </a:xfrm>
          <a:prstGeom prst="rect">
            <a:avLst/>
          </a:prstGeom>
        </p:spPr>
        <p:txBody>
          <a:bodyPr lIns="45719" tIns="45719" rIns="45719" bIns="45719" anchor="t"/>
          <a:lstStyle/>
          <a:p>
            <a:pPr marL="342900" indent="-342900" defTabSz="914400">
              <a:spcBef>
                <a:spcPts val="1200"/>
              </a:spcBef>
              <a:buSzPct val="100000"/>
              <a:buFont typeface="Arial"/>
              <a:defRPr sz="3600">
                <a:latin typeface="Helvetica Light"/>
                <a:ea typeface="Helvetica Light"/>
                <a:cs typeface="Helvetica Light"/>
                <a:sym typeface="Helvetica Light"/>
              </a:defRPr>
            </a:pPr>
            <a:r>
              <a:t>Clinical Interpretation of Variants in Cancer (CIVIC)</a:t>
            </a:r>
          </a:p>
          <a:p>
            <a:pPr lvl="1" marL="800100" indent="-342900" defTabSz="914400">
              <a:spcBef>
                <a:spcPts val="1200"/>
              </a:spcBef>
              <a:buSzPct val="100000"/>
              <a:buFont typeface="Arial"/>
              <a:defRPr sz="3600">
                <a:latin typeface="Helvetica Light"/>
                <a:ea typeface="Helvetica Light"/>
                <a:cs typeface="Helvetica Light"/>
                <a:sym typeface="Helvetica Light"/>
              </a:defRPr>
            </a:pPr>
            <a:r>
              <a:t>Manually Curated Knowledgebase</a:t>
            </a:r>
          </a:p>
          <a:p>
            <a:pPr marL="342900" indent="-342900" defTabSz="914400">
              <a:spcBef>
                <a:spcPts val="1200"/>
              </a:spcBef>
              <a:buSzPct val="100000"/>
              <a:buFont typeface="Arial"/>
              <a:defRPr sz="3600">
                <a:latin typeface="Helvetica Light"/>
                <a:ea typeface="Helvetica Light"/>
                <a:cs typeface="Helvetica Light"/>
                <a:sym typeface="Helvetica Light"/>
              </a:defRPr>
            </a:pPr>
            <a:r>
              <a:t>Catalog of Somatic Mutation in Cancer (COSMIC)</a:t>
            </a:r>
          </a:p>
          <a:p>
            <a:pPr lvl="1" marL="783771" indent="-326571" defTabSz="914400">
              <a:spcBef>
                <a:spcPts val="1200"/>
              </a:spcBef>
              <a:buSzPct val="100000"/>
              <a:buFont typeface="Arial"/>
              <a:buChar char="–"/>
              <a:defRPr sz="3600">
                <a:latin typeface="Helvetica Light"/>
                <a:ea typeface="Helvetica Light"/>
                <a:cs typeface="Helvetica Light"/>
                <a:sym typeface="Helvetica Light"/>
              </a:defRPr>
            </a:pPr>
            <a:r>
              <a:t>Gene Fusions</a:t>
            </a:r>
          </a:p>
          <a:p>
            <a:pPr lvl="1" marL="783771" indent="-326571" defTabSz="914400">
              <a:spcBef>
                <a:spcPts val="1200"/>
              </a:spcBef>
              <a:buSzPct val="100000"/>
              <a:buFont typeface="Arial"/>
              <a:buChar char="–"/>
              <a:defRPr sz="3600">
                <a:latin typeface="Helvetica Light"/>
                <a:ea typeface="Helvetica Light"/>
                <a:cs typeface="Helvetica Light"/>
                <a:sym typeface="Helvetica Light"/>
              </a:defRPr>
            </a:pPr>
            <a:r>
              <a:t>Gene Census</a:t>
            </a:r>
          </a:p>
          <a:p>
            <a:pPr lvl="1" marL="783771" indent="-326571" defTabSz="914400">
              <a:spcBef>
                <a:spcPts val="1200"/>
              </a:spcBef>
              <a:buSzPct val="100000"/>
              <a:buFont typeface="Arial"/>
              <a:buChar char="–"/>
              <a:defRPr sz="3600">
                <a:latin typeface="Helvetica Light"/>
                <a:ea typeface="Helvetica Light"/>
                <a:cs typeface="Helvetica Light"/>
                <a:sym typeface="Helvetica Light"/>
              </a:defRPr>
            </a:pPr>
            <a:r>
              <a:t>Curated Genes</a:t>
            </a:r>
          </a:p>
          <a:p>
            <a:pPr lvl="1" marL="783771" indent="-326571" defTabSz="914400">
              <a:spcBef>
                <a:spcPts val="1200"/>
              </a:spcBef>
              <a:buSzPct val="100000"/>
              <a:buFont typeface="Arial"/>
              <a:buChar char="–"/>
              <a:defRPr sz="3600">
                <a:latin typeface="Helvetica Light"/>
                <a:ea typeface="Helvetica Light"/>
                <a:cs typeface="Helvetica Light"/>
                <a:sym typeface="Helvetica Light"/>
              </a:defRPr>
            </a:pPr>
            <a:r>
              <a:t>Drug Resistance (so far 9 genes)</a:t>
            </a:r>
          </a:p>
          <a:p>
            <a:pPr lvl="1" marL="783771" indent="-326571" defTabSz="914400">
              <a:spcBef>
                <a:spcPts val="1200"/>
              </a:spcBef>
              <a:buSzPct val="100000"/>
              <a:buFont typeface="Arial"/>
              <a:buChar char="–"/>
              <a:defRPr sz="3600">
                <a:latin typeface="Helvetica Light"/>
                <a:ea typeface="Helvetica Light"/>
                <a:cs typeface="Helvetica Light"/>
                <a:sym typeface="Helvetica Light"/>
              </a:defRPr>
            </a:pPr>
            <a:r>
              <a:t>Genome Wide Screens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Not common in the general population…"/>
          <p:cNvSpPr txBox="1"/>
          <p:nvPr>
            <p:ph type="body" idx="4294967295"/>
          </p:nvPr>
        </p:nvSpPr>
        <p:spPr>
          <a:xfrm>
            <a:off x="650239" y="2156893"/>
            <a:ext cx="11704322" cy="6436926"/>
          </a:xfrm>
          <a:prstGeom prst="rect">
            <a:avLst/>
          </a:prstGeom>
        </p:spPr>
        <p:txBody>
          <a:bodyPr lIns="65023" tIns="65023" rIns="65023" bIns="65023" anchor="t"/>
          <a:lstStyle/>
          <a:p>
            <a:pPr marL="445487" indent="-445487" defTabSz="1066393">
              <a:spcBef>
                <a:spcPts val="800"/>
              </a:spcBef>
              <a:buSzPct val="75000"/>
              <a:defRPr sz="3607">
                <a:latin typeface="Calibri"/>
                <a:ea typeface="Calibri"/>
                <a:cs typeface="Calibri"/>
                <a:sym typeface="Calibri"/>
              </a:defRPr>
            </a:pPr>
            <a:r>
              <a:t>Not common in the general population</a:t>
            </a:r>
          </a:p>
          <a:p>
            <a:pPr marL="445487" indent="-445487" defTabSz="1066393">
              <a:spcBef>
                <a:spcPts val="800"/>
              </a:spcBef>
              <a:buSzPct val="75000"/>
              <a:defRPr sz="3607">
                <a:latin typeface="Calibri"/>
                <a:ea typeface="Calibri"/>
                <a:cs typeface="Calibri"/>
                <a:sym typeface="Calibri"/>
              </a:defRPr>
            </a:pPr>
            <a:r>
              <a:t>Loss/Gain of function mutations </a:t>
            </a:r>
          </a:p>
          <a:p>
            <a:pPr lvl="1" marL="708730" indent="-344240" defTabSz="1066393">
              <a:spcBef>
                <a:spcPts val="800"/>
              </a:spcBef>
              <a:buSzPct val="75000"/>
              <a:defRPr sz="2788">
                <a:latin typeface="Calibri"/>
                <a:ea typeface="Calibri"/>
                <a:cs typeface="Calibri"/>
                <a:sym typeface="Calibri"/>
              </a:defRPr>
            </a:pPr>
            <a:r>
              <a:t>Splice</a:t>
            </a:r>
          </a:p>
          <a:p>
            <a:pPr lvl="1" marL="708730" indent="-344240" defTabSz="1066393">
              <a:spcBef>
                <a:spcPts val="800"/>
              </a:spcBef>
              <a:buSzPct val="75000"/>
              <a:defRPr sz="2788">
                <a:latin typeface="Calibri"/>
                <a:ea typeface="Calibri"/>
                <a:cs typeface="Calibri"/>
                <a:sym typeface="Calibri"/>
              </a:defRPr>
            </a:pPr>
            <a:r>
              <a:t>Stop gain/loss</a:t>
            </a:r>
          </a:p>
          <a:p>
            <a:pPr lvl="1" marL="708730" indent="-344240" defTabSz="1066393">
              <a:spcBef>
                <a:spcPts val="800"/>
              </a:spcBef>
              <a:buSzPct val="75000"/>
              <a:defRPr sz="2788">
                <a:latin typeface="Calibri"/>
                <a:ea typeface="Calibri"/>
                <a:cs typeface="Calibri"/>
                <a:sym typeface="Calibri"/>
              </a:defRPr>
            </a:pPr>
            <a:r>
              <a:t>Start gain/loss</a:t>
            </a:r>
          </a:p>
          <a:p>
            <a:pPr lvl="1" marL="708730" indent="-344240" defTabSz="1066393">
              <a:spcBef>
                <a:spcPts val="800"/>
              </a:spcBef>
              <a:buSzPct val="75000"/>
              <a:defRPr sz="2788">
                <a:latin typeface="Calibri"/>
                <a:ea typeface="Calibri"/>
                <a:cs typeface="Calibri"/>
                <a:sym typeface="Calibri"/>
              </a:defRPr>
            </a:pPr>
            <a:r>
              <a:t>Coding frame shifts</a:t>
            </a:r>
          </a:p>
          <a:p>
            <a:pPr marL="445487" indent="-445487" defTabSz="1066393">
              <a:spcBef>
                <a:spcPts val="800"/>
              </a:spcBef>
              <a:buSzPct val="75000"/>
              <a:defRPr sz="3607">
                <a:latin typeface="Calibri"/>
                <a:ea typeface="Calibri"/>
                <a:cs typeface="Calibri"/>
                <a:sym typeface="Calibri"/>
              </a:defRPr>
            </a:pPr>
            <a:r>
              <a:t>Non-synonymous Mutations</a:t>
            </a:r>
          </a:p>
          <a:p>
            <a:pPr lvl="1" marL="708730" indent="-344240" defTabSz="1066393">
              <a:spcBef>
                <a:spcPts val="800"/>
              </a:spcBef>
              <a:buSzPct val="75000"/>
              <a:defRPr sz="2788">
                <a:latin typeface="Calibri"/>
                <a:ea typeface="Calibri"/>
                <a:cs typeface="Calibri"/>
                <a:sym typeface="Calibri"/>
              </a:defRPr>
            </a:pPr>
            <a:r>
              <a:t>Amino Acid Changes</a:t>
            </a:r>
          </a:p>
          <a:p>
            <a:pPr marL="445487" indent="-445487" defTabSz="1066393">
              <a:spcBef>
                <a:spcPts val="800"/>
              </a:spcBef>
              <a:buSzPct val="75000"/>
              <a:defRPr sz="3607">
                <a:latin typeface="Calibri"/>
                <a:ea typeface="Calibri"/>
                <a:cs typeface="Calibri"/>
                <a:sym typeface="Calibri"/>
              </a:defRPr>
            </a:pPr>
            <a:r>
              <a:t>Variants Likely to Change Expression</a:t>
            </a:r>
          </a:p>
          <a:p>
            <a:pPr lvl="1" marL="708730" indent="-344240" defTabSz="1066393">
              <a:spcBef>
                <a:spcPts val="800"/>
              </a:spcBef>
              <a:buSzPct val="75000"/>
              <a:defRPr sz="2788">
                <a:latin typeface="Calibri"/>
                <a:ea typeface="Calibri"/>
                <a:cs typeface="Calibri"/>
                <a:sym typeface="Calibri"/>
              </a:defRPr>
            </a:pPr>
            <a:r>
              <a:t>Transcription Factor Binding Sites</a:t>
            </a:r>
          </a:p>
          <a:p>
            <a:pPr lvl="1" marL="708730" indent="-344240" defTabSz="1066393">
              <a:spcBef>
                <a:spcPts val="800"/>
              </a:spcBef>
              <a:buSzPct val="75000"/>
              <a:defRPr sz="2788">
                <a:latin typeface="Calibri"/>
                <a:ea typeface="Calibri"/>
                <a:cs typeface="Calibri"/>
                <a:sym typeface="Calibri"/>
              </a:defRPr>
            </a:pPr>
            <a:r>
              <a:t>miRNA Targets</a:t>
            </a:r>
          </a:p>
        </p:txBody>
      </p:sp>
      <p:sp>
        <p:nvSpPr>
          <p:cNvPr id="798" name="Prioritization of Variants"/>
          <p:cNvSpPr txBox="1"/>
          <p:nvPr/>
        </p:nvSpPr>
        <p:spPr>
          <a:xfrm>
            <a:off x="1973172" y="2815"/>
            <a:ext cx="9058455" cy="13550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08254">
              <a:defRPr b="0" sz="6786">
                <a:latin typeface="Helvetica Light"/>
                <a:ea typeface="Helvetica Light"/>
                <a:cs typeface="Helvetica Light"/>
                <a:sym typeface="Helvetica Light"/>
              </a:defRPr>
            </a:lvl1pPr>
          </a:lstStyle>
          <a:p>
            <a:pPr/>
            <a:r>
              <a:t>Prioritization of Variants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Variant Functional Classification in Cancer"/>
          <p:cNvSpPr txBox="1"/>
          <p:nvPr>
            <p:ph type="title" idx="4294967295"/>
          </p:nvPr>
        </p:nvSpPr>
        <p:spPr>
          <a:xfrm>
            <a:off x="650239" y="68163"/>
            <a:ext cx="11704322" cy="1625601"/>
          </a:xfrm>
          <a:prstGeom prst="rect">
            <a:avLst/>
          </a:prstGeom>
        </p:spPr>
        <p:txBody>
          <a:bodyPr lIns="65023" tIns="65023" rIns="65023" bIns="65023"/>
          <a:lstStyle>
            <a:lvl1pPr defTabSz="1014374">
              <a:defRPr sz="4835">
                <a:latin typeface="Helvetica Light"/>
                <a:ea typeface="Helvetica Light"/>
                <a:cs typeface="Helvetica Light"/>
                <a:sym typeface="Helvetica Light"/>
              </a:defRPr>
            </a:lvl1pPr>
          </a:lstStyle>
          <a:p>
            <a:pPr/>
            <a:r>
              <a:t>Variant Functional Classification in Cancer</a:t>
            </a:r>
          </a:p>
        </p:txBody>
      </p:sp>
      <p:sp>
        <p:nvSpPr>
          <p:cNvPr id="801" name="Tier 1…"/>
          <p:cNvSpPr txBox="1"/>
          <p:nvPr>
            <p:ph type="body" idx="4294967295"/>
          </p:nvPr>
        </p:nvSpPr>
        <p:spPr>
          <a:xfrm>
            <a:off x="796483" y="1658337"/>
            <a:ext cx="11411834" cy="6436926"/>
          </a:xfrm>
          <a:prstGeom prst="rect">
            <a:avLst/>
          </a:prstGeom>
        </p:spPr>
        <p:txBody>
          <a:bodyPr lIns="65023" tIns="65023" rIns="65023" bIns="65023" anchor="t"/>
          <a:lstStyle/>
          <a:p>
            <a:pPr marL="492482" indent="-372340" defTabSz="559206">
              <a:lnSpc>
                <a:spcPts val="8800"/>
              </a:lnSpc>
              <a:spcBef>
                <a:spcPts val="0"/>
              </a:spcBef>
              <a:buClr>
                <a:srgbClr val="333333"/>
              </a:buClr>
              <a:buSzPct val="100000"/>
              <a:buFont typeface="Helvetica Neue"/>
              <a:defRPr sz="4128">
                <a:solidFill>
                  <a:srgbClr val="333333"/>
                </a:solidFill>
                <a:latin typeface="Helvetica Light"/>
                <a:ea typeface="Helvetica Light"/>
                <a:cs typeface="Helvetica Light"/>
                <a:sym typeface="Helvetica Light"/>
              </a:defRPr>
            </a:pPr>
            <a:r>
              <a:t>Tier 1</a:t>
            </a:r>
          </a:p>
          <a:p>
            <a:pPr lvl="1" marL="700000" indent="-372340" defTabSz="559206">
              <a:lnSpc>
                <a:spcPts val="8800"/>
              </a:lnSpc>
              <a:spcBef>
                <a:spcPts val="0"/>
              </a:spcBef>
              <a:buClr>
                <a:srgbClr val="333333"/>
              </a:buClr>
              <a:buSzPct val="100000"/>
              <a:buFont typeface="Helvetica Neue"/>
              <a:defRPr sz="4128">
                <a:solidFill>
                  <a:srgbClr val="333333"/>
                </a:solidFill>
                <a:latin typeface="Helvetica Light"/>
                <a:ea typeface="Helvetica Light"/>
                <a:cs typeface="Helvetica Light"/>
                <a:sym typeface="Helvetica Light"/>
              </a:defRPr>
            </a:pPr>
            <a:r>
              <a:t>An FDA approved drug to treat cancers with this mutation</a:t>
            </a:r>
          </a:p>
          <a:p>
            <a:pPr marL="492482" indent="-372340" defTabSz="559206">
              <a:lnSpc>
                <a:spcPts val="8800"/>
              </a:lnSpc>
              <a:spcBef>
                <a:spcPts val="0"/>
              </a:spcBef>
              <a:buClr>
                <a:srgbClr val="333333"/>
              </a:buClr>
              <a:buSzPct val="100000"/>
              <a:buFont typeface="Helvetica Neue"/>
              <a:defRPr sz="4128">
                <a:solidFill>
                  <a:srgbClr val="333333"/>
                </a:solidFill>
                <a:latin typeface="Helvetica Light"/>
                <a:ea typeface="Helvetica Light"/>
                <a:cs typeface="Helvetica Light"/>
                <a:sym typeface="Helvetica Light"/>
              </a:defRPr>
            </a:pPr>
            <a:r>
              <a:t>Tier 2</a:t>
            </a:r>
          </a:p>
          <a:p>
            <a:pPr lvl="1" marL="700000" indent="-372340" defTabSz="559206">
              <a:lnSpc>
                <a:spcPts val="8800"/>
              </a:lnSpc>
              <a:spcBef>
                <a:spcPts val="0"/>
              </a:spcBef>
              <a:buClr>
                <a:srgbClr val="333333"/>
              </a:buClr>
              <a:buSzPct val="100000"/>
              <a:buFont typeface="Helvetica Neue"/>
              <a:defRPr sz="4128">
                <a:solidFill>
                  <a:srgbClr val="333333"/>
                </a:solidFill>
                <a:latin typeface="Helvetica Light"/>
                <a:ea typeface="Helvetica Light"/>
                <a:cs typeface="Helvetica Light"/>
                <a:sym typeface="Helvetica Light"/>
              </a:defRPr>
            </a:pPr>
            <a:r>
              <a:t>A clinical trial is available for patients with this mutation</a:t>
            </a:r>
          </a:p>
          <a:p>
            <a:pPr marL="492482" indent="-372340" defTabSz="559206">
              <a:lnSpc>
                <a:spcPts val="8800"/>
              </a:lnSpc>
              <a:spcBef>
                <a:spcPts val="0"/>
              </a:spcBef>
              <a:buClr>
                <a:srgbClr val="333333"/>
              </a:buClr>
              <a:buSzPct val="100000"/>
              <a:buFont typeface="Helvetica Neue"/>
              <a:defRPr sz="4128">
                <a:solidFill>
                  <a:srgbClr val="333333"/>
                </a:solidFill>
                <a:latin typeface="Helvetica Light"/>
                <a:ea typeface="Helvetica Light"/>
                <a:cs typeface="Helvetica Light"/>
                <a:sym typeface="Helvetica Light"/>
              </a:defRPr>
            </a:pPr>
            <a:r>
              <a:t>Tier 3</a:t>
            </a:r>
          </a:p>
          <a:p>
            <a:pPr lvl="1" marL="700000" indent="-372340" defTabSz="559206">
              <a:lnSpc>
                <a:spcPts val="8800"/>
              </a:lnSpc>
              <a:spcBef>
                <a:spcPts val="0"/>
              </a:spcBef>
              <a:buClr>
                <a:srgbClr val="333333"/>
              </a:buClr>
              <a:buSzPct val="100000"/>
              <a:buFont typeface="Helvetica Neue"/>
              <a:defRPr sz="4128">
                <a:solidFill>
                  <a:srgbClr val="333333"/>
                </a:solidFill>
                <a:latin typeface="Helvetica Light"/>
                <a:ea typeface="Helvetica Light"/>
                <a:cs typeface="Helvetica Light"/>
                <a:sym typeface="Helvetica Light"/>
              </a:defRPr>
            </a:pPr>
            <a:r>
              <a:t>Variant of Unknown Significant (VUS)</a:t>
            </a:r>
          </a:p>
          <a:p>
            <a:pPr marL="492482" indent="-372340" defTabSz="559206">
              <a:lnSpc>
                <a:spcPts val="8800"/>
              </a:lnSpc>
              <a:spcBef>
                <a:spcPts val="0"/>
              </a:spcBef>
              <a:buClr>
                <a:srgbClr val="333333"/>
              </a:buClr>
              <a:buSzPct val="100000"/>
              <a:buFont typeface="Helvetica Neue"/>
              <a:defRPr sz="4128">
                <a:solidFill>
                  <a:srgbClr val="333333"/>
                </a:solidFill>
                <a:latin typeface="Helvetica Light"/>
                <a:ea typeface="Helvetica Light"/>
                <a:cs typeface="Helvetica Light"/>
                <a:sym typeface="Helvetica Light"/>
              </a:defRPr>
            </a:pPr>
            <a:r>
              <a:t>Tier 4</a:t>
            </a:r>
          </a:p>
          <a:p>
            <a:pPr lvl="1" marL="700000" indent="-372340" defTabSz="559206">
              <a:lnSpc>
                <a:spcPts val="8800"/>
              </a:lnSpc>
              <a:spcBef>
                <a:spcPts val="0"/>
              </a:spcBef>
              <a:buClr>
                <a:srgbClr val="333333"/>
              </a:buClr>
              <a:buSzPct val="100000"/>
              <a:buFont typeface="Helvetica Neue"/>
              <a:defRPr sz="4128">
                <a:solidFill>
                  <a:srgbClr val="333333"/>
                </a:solidFill>
                <a:latin typeface="Helvetica Light"/>
                <a:ea typeface="Helvetica Light"/>
                <a:cs typeface="Helvetica Light"/>
                <a:sym typeface="Helvetica Light"/>
              </a:defRPr>
            </a:pPr>
            <a:r>
              <a:t>Benign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3" name="Tumor Mutational Burden"/>
          <p:cNvSpPr txBox="1"/>
          <p:nvPr>
            <p:ph type="title" idx="4294967295"/>
          </p:nvPr>
        </p:nvSpPr>
        <p:spPr>
          <a:xfrm>
            <a:off x="952500" y="95404"/>
            <a:ext cx="11099800" cy="1060529"/>
          </a:xfrm>
          <a:prstGeom prst="rect">
            <a:avLst/>
          </a:prstGeom>
        </p:spPr>
        <p:txBody>
          <a:bodyPr lIns="65023" tIns="65023" rIns="65023" bIns="65023"/>
          <a:lstStyle>
            <a:lvl1pPr defTabSz="1287475">
              <a:defRPr sz="6138">
                <a:latin typeface="Helvetica Light"/>
                <a:ea typeface="Helvetica Light"/>
                <a:cs typeface="Helvetica Light"/>
                <a:sym typeface="Helvetica Light"/>
              </a:defRPr>
            </a:lvl1pPr>
          </a:lstStyle>
          <a:p>
            <a:pPr/>
            <a:r>
              <a:t>Tumor Mutational Burden</a:t>
            </a:r>
          </a:p>
        </p:txBody>
      </p:sp>
      <p:sp>
        <p:nvSpPr>
          <p:cNvPr id="804" name="Tumor mutational burden is a predictor for the response to immunotherapies…"/>
          <p:cNvSpPr txBox="1"/>
          <p:nvPr>
            <p:ph type="body" sz="half" idx="4294967295"/>
          </p:nvPr>
        </p:nvSpPr>
        <p:spPr>
          <a:xfrm>
            <a:off x="952500" y="1494921"/>
            <a:ext cx="11099800" cy="3040567"/>
          </a:xfrm>
          <a:prstGeom prst="rect">
            <a:avLst/>
          </a:prstGeom>
        </p:spPr>
        <p:txBody>
          <a:bodyPr/>
          <a:lstStyle/>
          <a:p>
            <a:pPr lvl="1" marL="308610" indent="-308610" defTabSz="473201">
              <a:spcBef>
                <a:spcPts val="1900"/>
              </a:spcBef>
              <a:buSzPct val="100000"/>
              <a:defRPr sz="2916">
                <a:latin typeface="Helvetica Light"/>
                <a:ea typeface="Helvetica Light"/>
                <a:cs typeface="Helvetica Light"/>
                <a:sym typeface="Helvetica Light"/>
              </a:defRPr>
            </a:pPr>
            <a:r>
              <a:t>Tumor mutational burden is a predictor for the response to immunotherapies</a:t>
            </a:r>
          </a:p>
          <a:p>
            <a:pPr lvl="1" marL="308610" indent="-308610" defTabSz="473201">
              <a:spcBef>
                <a:spcPts val="1900"/>
              </a:spcBef>
              <a:buSzPct val="100000"/>
              <a:defRPr sz="2916">
                <a:latin typeface="Helvetica Light"/>
                <a:ea typeface="Helvetica Light"/>
                <a:cs typeface="Helvetica Light"/>
                <a:sym typeface="Helvetica Light"/>
              </a:defRPr>
            </a:pPr>
            <a:r>
              <a:t>Tumor cells with high TMB may have more neoantigens, with an associated increase in cancer-fighting T cells in the tumor microenvironment and periphery. These neoantigens can be recognized by T cells, inciting an anti-tumor response.</a:t>
            </a:r>
          </a:p>
        </p:txBody>
      </p:sp>
      <p:pic>
        <p:nvPicPr>
          <p:cNvPr id="805" name="Image" descr="Image"/>
          <p:cNvPicPr>
            <a:picLocks noChangeAspect="1"/>
          </p:cNvPicPr>
          <p:nvPr/>
        </p:nvPicPr>
        <p:blipFill>
          <a:blip r:embed="rId2">
            <a:extLst/>
          </a:blip>
          <a:stretch>
            <a:fillRect/>
          </a:stretch>
        </p:blipFill>
        <p:spPr>
          <a:xfrm>
            <a:off x="499017" y="4874476"/>
            <a:ext cx="7645401" cy="476250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 name="TextBox 4"/>
          <p:cNvSpPr txBox="1"/>
          <p:nvPr/>
        </p:nvSpPr>
        <p:spPr>
          <a:xfrm>
            <a:off x="2930740" y="8419"/>
            <a:ext cx="8465184" cy="16032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4800">
                <a:latin typeface="Helvetica Light"/>
                <a:ea typeface="Helvetica Light"/>
                <a:cs typeface="Helvetica Light"/>
                <a:sym typeface="Helvetica Light"/>
              </a:defRPr>
            </a:lvl1pPr>
          </a:lstStyle>
          <a:p>
            <a:pPr/>
            <a:r>
              <a:t>Overview of UT Southwestern Precision Genomics</a:t>
            </a:r>
          </a:p>
        </p:txBody>
      </p:sp>
      <p:sp>
        <p:nvSpPr>
          <p:cNvPr id="808" name="Rectangle"/>
          <p:cNvSpPr/>
          <p:nvPr/>
        </p:nvSpPr>
        <p:spPr>
          <a:xfrm>
            <a:off x="1093586" y="2028353"/>
            <a:ext cx="3229931" cy="1019797"/>
          </a:xfrm>
          <a:prstGeom prst="rect">
            <a:avLst/>
          </a:prstGeom>
          <a:solidFill>
            <a:schemeClr val="accent5">
              <a:hueOff val="-82419"/>
              <a:satOff val="-9513"/>
              <a:lumOff val="-16343"/>
            </a:schemeClr>
          </a:solidFill>
          <a:ln w="12700">
            <a:miter lim="400000"/>
          </a:ln>
        </p:spPr>
        <p:txBody>
          <a:bodyPr lIns="65023" tIns="65023" rIns="65023" bIns="65023" anchor="ctr"/>
          <a:lstStyle/>
          <a:p>
            <a:pPr defTabSz="1300480">
              <a:defRPr>
                <a:solidFill>
                  <a:srgbClr val="FFFFFF"/>
                </a:solidFill>
                <a:latin typeface="Calibri"/>
                <a:ea typeface="Calibri"/>
                <a:cs typeface="Calibri"/>
                <a:sym typeface="Calibri"/>
              </a:defRPr>
            </a:pPr>
          </a:p>
        </p:txBody>
      </p:sp>
      <p:sp>
        <p:nvSpPr>
          <p:cNvPr id="809" name="NGS Sequencing Facility"/>
          <p:cNvSpPr txBox="1"/>
          <p:nvPr/>
        </p:nvSpPr>
        <p:spPr>
          <a:xfrm>
            <a:off x="1093586" y="2010450"/>
            <a:ext cx="3229931"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defTabSz="1300480">
              <a:defRPr b="0" sz="3000">
                <a:solidFill>
                  <a:srgbClr val="FFFFFF"/>
                </a:solidFill>
                <a:latin typeface="Helvetica Light"/>
                <a:ea typeface="Helvetica Light"/>
                <a:cs typeface="Helvetica Light"/>
                <a:sym typeface="Helvetica Light"/>
              </a:defRPr>
            </a:lvl1pPr>
          </a:lstStyle>
          <a:p>
            <a:pPr/>
            <a:r>
              <a:t>NGS Sequencing Facility</a:t>
            </a:r>
          </a:p>
        </p:txBody>
      </p:sp>
      <p:sp>
        <p:nvSpPr>
          <p:cNvPr id="810" name="Oval"/>
          <p:cNvSpPr/>
          <p:nvPr/>
        </p:nvSpPr>
        <p:spPr>
          <a:xfrm>
            <a:off x="1093587" y="4194200"/>
            <a:ext cx="3229930" cy="1301036"/>
          </a:xfrm>
          <a:prstGeom prst="ellipse">
            <a:avLst/>
          </a:prstGeom>
          <a:solidFill>
            <a:schemeClr val="accent5">
              <a:hueOff val="-82419"/>
              <a:satOff val="-9513"/>
              <a:lumOff val="-16343"/>
            </a:schemeClr>
          </a:solidFill>
          <a:ln w="12700">
            <a:miter lim="400000"/>
          </a:ln>
        </p:spPr>
        <p:txBody>
          <a:bodyPr lIns="65023" tIns="65023" rIns="65023" bIns="65023" anchor="ctr"/>
          <a:lstStyle/>
          <a:p>
            <a:pPr defTabSz="1300480">
              <a:defRPr>
                <a:solidFill>
                  <a:srgbClr val="FFFFFF"/>
                </a:solidFill>
                <a:latin typeface="Calibri"/>
                <a:ea typeface="Calibri"/>
                <a:cs typeface="Calibri"/>
                <a:sym typeface="Calibri"/>
              </a:defRPr>
            </a:pPr>
          </a:p>
        </p:txBody>
      </p:sp>
      <p:sp>
        <p:nvSpPr>
          <p:cNvPr id="811" name="Clinical  Bioinformatics"/>
          <p:cNvSpPr txBox="1"/>
          <p:nvPr/>
        </p:nvSpPr>
        <p:spPr>
          <a:xfrm>
            <a:off x="1319701" y="4284393"/>
            <a:ext cx="2777702"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defTabSz="1300480">
              <a:defRPr b="0" sz="3000">
                <a:solidFill>
                  <a:srgbClr val="FFFFFF"/>
                </a:solidFill>
                <a:latin typeface="Helvetica Light"/>
                <a:ea typeface="Helvetica Light"/>
                <a:cs typeface="Helvetica Light"/>
                <a:sym typeface="Helvetica Light"/>
              </a:defRPr>
            </a:lvl1pPr>
          </a:lstStyle>
          <a:p>
            <a:pPr/>
            <a:r>
              <a:t>Clinical  Bioinformatics</a:t>
            </a:r>
          </a:p>
        </p:txBody>
      </p:sp>
      <p:sp>
        <p:nvSpPr>
          <p:cNvPr id="812" name="Down Arrow 10"/>
          <p:cNvSpPr/>
          <p:nvPr/>
        </p:nvSpPr>
        <p:spPr>
          <a:xfrm>
            <a:off x="2549961" y="3306586"/>
            <a:ext cx="317182" cy="701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20"/>
                </a:moveTo>
                <a:lnTo>
                  <a:pt x="5400" y="16720"/>
                </a:lnTo>
                <a:lnTo>
                  <a:pt x="5400" y="0"/>
                </a:lnTo>
                <a:lnTo>
                  <a:pt x="16200" y="0"/>
                </a:lnTo>
                <a:lnTo>
                  <a:pt x="16200" y="16720"/>
                </a:lnTo>
                <a:lnTo>
                  <a:pt x="21600" y="16720"/>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813" name="Down Arrow 11"/>
          <p:cNvSpPr/>
          <p:nvPr/>
        </p:nvSpPr>
        <p:spPr>
          <a:xfrm rot="5400000">
            <a:off x="6307421" y="909980"/>
            <a:ext cx="327046" cy="3423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48"/>
                </a:moveTo>
                <a:lnTo>
                  <a:pt x="5400" y="18948"/>
                </a:lnTo>
                <a:lnTo>
                  <a:pt x="5400" y="0"/>
                </a:lnTo>
                <a:lnTo>
                  <a:pt x="16200" y="0"/>
                </a:lnTo>
                <a:lnTo>
                  <a:pt x="16200" y="18948"/>
                </a:lnTo>
                <a:lnTo>
                  <a:pt x="21600" y="18948"/>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814" name="Down Arrow 13"/>
          <p:cNvSpPr/>
          <p:nvPr/>
        </p:nvSpPr>
        <p:spPr>
          <a:xfrm>
            <a:off x="2426440" y="5752422"/>
            <a:ext cx="379308" cy="1019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583"/>
                </a:moveTo>
                <a:lnTo>
                  <a:pt x="5400" y="17583"/>
                </a:lnTo>
                <a:lnTo>
                  <a:pt x="5400" y="0"/>
                </a:lnTo>
                <a:lnTo>
                  <a:pt x="16200" y="0"/>
                </a:lnTo>
                <a:lnTo>
                  <a:pt x="16200" y="17583"/>
                </a:lnTo>
                <a:lnTo>
                  <a:pt x="21600" y="17583"/>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815" name="TextBox 15"/>
          <p:cNvSpPr txBox="1"/>
          <p:nvPr/>
        </p:nvSpPr>
        <p:spPr>
          <a:xfrm>
            <a:off x="1568288" y="7244680"/>
            <a:ext cx="2095612"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sz="3000">
                <a:latin typeface="Helvetica Light"/>
                <a:ea typeface="Helvetica Light"/>
                <a:cs typeface="Helvetica Light"/>
                <a:sym typeface="Helvetica Light"/>
              </a:defRPr>
            </a:lvl1pPr>
          </a:lstStyle>
          <a:p>
            <a:pPr/>
            <a:r>
              <a:t>Molecular Pathologist </a:t>
            </a:r>
          </a:p>
        </p:txBody>
      </p:sp>
      <p:sp>
        <p:nvSpPr>
          <p:cNvPr id="816" name="TextBox 24"/>
          <p:cNvSpPr txBox="1"/>
          <p:nvPr/>
        </p:nvSpPr>
        <p:spPr>
          <a:xfrm>
            <a:off x="8515890" y="7244680"/>
            <a:ext cx="3839994"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sz="3000">
                <a:latin typeface="Helvetica Light"/>
                <a:ea typeface="Helvetica Light"/>
                <a:cs typeface="Helvetica Light"/>
                <a:sym typeface="Helvetica Light"/>
              </a:defRPr>
            </a:lvl1pPr>
          </a:lstStyle>
          <a:p>
            <a:pPr/>
            <a:r>
              <a:t>Clinically-Interpreted Genomics Report</a:t>
            </a:r>
          </a:p>
        </p:txBody>
      </p:sp>
      <p:sp>
        <p:nvSpPr>
          <p:cNvPr id="817" name="TextBox 28"/>
          <p:cNvSpPr txBox="1"/>
          <p:nvPr/>
        </p:nvSpPr>
        <p:spPr>
          <a:xfrm>
            <a:off x="9237624" y="4384383"/>
            <a:ext cx="2396525"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sz="3000">
                <a:latin typeface="Helvetica Light"/>
                <a:ea typeface="Helvetica Light"/>
                <a:cs typeface="Helvetica Light"/>
                <a:sym typeface="Helvetica Light"/>
              </a:defRPr>
            </a:lvl1pPr>
          </a:lstStyle>
          <a:p>
            <a:pPr/>
            <a:r>
              <a:t>Attending Physicians</a:t>
            </a:r>
          </a:p>
        </p:txBody>
      </p:sp>
      <p:sp>
        <p:nvSpPr>
          <p:cNvPr id="818" name="Oval 29"/>
          <p:cNvSpPr/>
          <p:nvPr/>
        </p:nvSpPr>
        <p:spPr>
          <a:xfrm>
            <a:off x="5272682" y="4013520"/>
            <a:ext cx="2396525" cy="1869645"/>
          </a:xfrm>
          <a:prstGeom prst="ellipse">
            <a:avLst/>
          </a:pr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819" name="TextBox 30"/>
          <p:cNvSpPr txBox="1"/>
          <p:nvPr/>
        </p:nvSpPr>
        <p:spPr>
          <a:xfrm>
            <a:off x="5882764" y="4535194"/>
            <a:ext cx="1176360" cy="866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1300480">
              <a:defRPr b="0">
                <a:solidFill>
                  <a:srgbClr val="FFFFFF"/>
                </a:solidFill>
                <a:latin typeface="Helvetica"/>
                <a:ea typeface="Helvetica"/>
                <a:cs typeface="Helvetica"/>
                <a:sym typeface="Helvetica"/>
              </a:defRPr>
            </a:pPr>
            <a:r>
              <a:t>Patient</a:t>
            </a:r>
          </a:p>
          <a:p>
            <a:pPr defTabSz="1300480">
              <a:defRPr b="0">
                <a:solidFill>
                  <a:srgbClr val="FFFFFF"/>
                </a:solidFill>
                <a:latin typeface="Helvetica"/>
                <a:ea typeface="Helvetica"/>
                <a:cs typeface="Helvetica"/>
                <a:sym typeface="Helvetica"/>
              </a:defRPr>
            </a:pPr>
            <a:r>
              <a:t>Care</a:t>
            </a:r>
          </a:p>
        </p:txBody>
      </p:sp>
      <p:sp>
        <p:nvSpPr>
          <p:cNvPr id="820" name="Rectangle 32"/>
          <p:cNvSpPr/>
          <p:nvPr/>
        </p:nvSpPr>
        <p:spPr>
          <a:xfrm>
            <a:off x="8618371" y="1757763"/>
            <a:ext cx="3292842" cy="1727624"/>
          </a:xfrm>
          <a:prstGeom prst="rect">
            <a:avLst/>
          </a:prstGeom>
          <a:solidFill>
            <a:schemeClr val="accent5">
              <a:hueOff val="-82419"/>
              <a:satOff val="-9513"/>
              <a:lumOff val="-16343"/>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821" name="TextBox 33"/>
          <p:cNvSpPr txBox="1"/>
          <p:nvPr/>
        </p:nvSpPr>
        <p:spPr>
          <a:xfrm>
            <a:off x="8875941" y="2016027"/>
            <a:ext cx="2777703"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sz="3000">
                <a:solidFill>
                  <a:srgbClr val="FFFFFF"/>
                </a:solidFill>
                <a:latin typeface="Helvetica Light"/>
                <a:ea typeface="Helvetica Light"/>
                <a:cs typeface="Helvetica Light"/>
                <a:sym typeface="Helvetica Light"/>
              </a:defRPr>
            </a:lvl1pPr>
          </a:lstStyle>
          <a:p>
            <a:pPr/>
            <a:r>
              <a:t>Clinical NGS Laboratory</a:t>
            </a:r>
          </a:p>
        </p:txBody>
      </p:sp>
      <p:sp>
        <p:nvSpPr>
          <p:cNvPr id="822" name="TextBox 34"/>
          <p:cNvSpPr txBox="1"/>
          <p:nvPr/>
        </p:nvSpPr>
        <p:spPr>
          <a:xfrm>
            <a:off x="9285679" y="2923947"/>
            <a:ext cx="2300414" cy="371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sz="1600">
                <a:solidFill>
                  <a:srgbClr val="FFFFFF"/>
                </a:solidFill>
                <a:latin typeface="Helvetica Light"/>
                <a:ea typeface="Helvetica Light"/>
                <a:cs typeface="Helvetica Light"/>
                <a:sym typeface="Helvetica Light"/>
              </a:defRPr>
            </a:lvl1pPr>
          </a:lstStyle>
          <a:p>
            <a:pPr/>
            <a:r>
              <a:t>CLIA approved Assays</a:t>
            </a:r>
          </a:p>
        </p:txBody>
      </p:sp>
      <p:sp>
        <p:nvSpPr>
          <p:cNvPr id="823" name="Down Arrow 11"/>
          <p:cNvSpPr/>
          <p:nvPr/>
        </p:nvSpPr>
        <p:spPr>
          <a:xfrm flipH="1" rot="5400000">
            <a:off x="8401342" y="4302635"/>
            <a:ext cx="327047" cy="13317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48"/>
                </a:moveTo>
                <a:lnTo>
                  <a:pt x="5400" y="18948"/>
                </a:lnTo>
                <a:lnTo>
                  <a:pt x="5400" y="0"/>
                </a:lnTo>
                <a:lnTo>
                  <a:pt x="16200" y="0"/>
                </a:lnTo>
                <a:lnTo>
                  <a:pt x="16200" y="18948"/>
                </a:lnTo>
                <a:lnTo>
                  <a:pt x="21600" y="18948"/>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824" name="Down Arrow 10"/>
          <p:cNvSpPr/>
          <p:nvPr/>
        </p:nvSpPr>
        <p:spPr>
          <a:xfrm flipH="1" rot="10800000">
            <a:off x="10277295" y="3654540"/>
            <a:ext cx="317182" cy="701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20"/>
                </a:moveTo>
                <a:lnTo>
                  <a:pt x="5400" y="16720"/>
                </a:lnTo>
                <a:lnTo>
                  <a:pt x="5400" y="0"/>
                </a:lnTo>
                <a:lnTo>
                  <a:pt x="16200" y="0"/>
                </a:lnTo>
                <a:lnTo>
                  <a:pt x="16200" y="16720"/>
                </a:lnTo>
                <a:lnTo>
                  <a:pt x="21600" y="16720"/>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825" name="Down Arrow 11"/>
          <p:cNvSpPr/>
          <p:nvPr/>
        </p:nvSpPr>
        <p:spPr>
          <a:xfrm rot="16200000">
            <a:off x="6338877" y="6055309"/>
            <a:ext cx="327046" cy="3423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48"/>
                </a:moveTo>
                <a:lnTo>
                  <a:pt x="5400" y="18948"/>
                </a:lnTo>
                <a:lnTo>
                  <a:pt x="5400" y="0"/>
                </a:lnTo>
                <a:lnTo>
                  <a:pt x="16200" y="0"/>
                </a:lnTo>
                <a:lnTo>
                  <a:pt x="16200" y="18948"/>
                </a:lnTo>
                <a:lnTo>
                  <a:pt x="21600" y="18948"/>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826" name="Down Arrow 10"/>
          <p:cNvSpPr/>
          <p:nvPr/>
        </p:nvSpPr>
        <p:spPr>
          <a:xfrm flipH="1" rot="10800000">
            <a:off x="10277295" y="5911372"/>
            <a:ext cx="317183" cy="701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20"/>
                </a:moveTo>
                <a:lnTo>
                  <a:pt x="5400" y="16720"/>
                </a:lnTo>
                <a:lnTo>
                  <a:pt x="5400" y="0"/>
                </a:lnTo>
                <a:lnTo>
                  <a:pt x="16200" y="0"/>
                </a:lnTo>
                <a:lnTo>
                  <a:pt x="16200" y="16720"/>
                </a:lnTo>
                <a:lnTo>
                  <a:pt x="21600" y="16720"/>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Title 1"/>
          <p:cNvSpPr txBox="1"/>
          <p:nvPr/>
        </p:nvSpPr>
        <p:spPr>
          <a:xfrm>
            <a:off x="-1" y="415430"/>
            <a:ext cx="13004800" cy="188524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lvl1pPr defTabSz="1300480">
              <a:defRPr b="0" sz="4800">
                <a:latin typeface="Helvetica Light"/>
                <a:ea typeface="Helvetica Light"/>
                <a:cs typeface="Helvetica Light"/>
                <a:sym typeface="Helvetica Light"/>
              </a:defRPr>
            </a:lvl1pPr>
          </a:lstStyle>
          <a:p>
            <a:pPr/>
            <a:r>
              <a:t>Hallmarks of a Good Test</a:t>
            </a:r>
          </a:p>
        </p:txBody>
      </p:sp>
      <p:sp>
        <p:nvSpPr>
          <p:cNvPr id="829" name="Content Placeholder 2"/>
          <p:cNvSpPr txBox="1"/>
          <p:nvPr/>
        </p:nvSpPr>
        <p:spPr>
          <a:xfrm>
            <a:off x="226022" y="1782515"/>
            <a:ext cx="12552756" cy="692146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marL="482600" indent="-482600" algn="l" defTabSz="1300480">
              <a:buSzPct val="100000"/>
              <a:buFont typeface="Arial"/>
              <a:buChar char="•"/>
              <a:defRPr b="0" sz="3800">
                <a:latin typeface="Helvetica Light"/>
                <a:ea typeface="Helvetica Light"/>
                <a:cs typeface="Helvetica Light"/>
                <a:sym typeface="Helvetica Light"/>
              </a:defRPr>
            </a:pPr>
            <a:r>
              <a:t>Must identify tumor driving mutations in FFPE for targeted therapy.</a:t>
            </a:r>
          </a:p>
          <a:p>
            <a:pPr marL="482600" indent="-482600" algn="l" defTabSz="1300480">
              <a:buSzPct val="100000"/>
              <a:buFont typeface="Arial"/>
              <a:buChar char="•"/>
              <a:defRPr b="0" sz="3800">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Must be able to do so with minimal tissue</a:t>
            </a:r>
          </a:p>
          <a:p>
            <a:pPr marL="482600" indent="-482600" algn="l" defTabSz="1300480">
              <a:buSzPct val="100000"/>
              <a:buFont typeface="Arial"/>
              <a:buChar char="•"/>
              <a:defRPr b="0" sz="3800">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Must determine is variant is expressed.</a:t>
            </a:r>
          </a:p>
          <a:p>
            <a:pPr marL="482600" indent="-482600" algn="l" defTabSz="1300480">
              <a:buSzPct val="100000"/>
              <a:buFont typeface="Arial"/>
              <a:buChar char="•"/>
              <a:defRPr b="0" sz="3800">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Must eliminate rare germline SNPs. (Tumor/Normal Pairs)</a:t>
            </a:r>
          </a:p>
          <a:p>
            <a:pPr marL="482600" indent="-482600" algn="l" defTabSz="1300480">
              <a:buSzPct val="100000"/>
              <a:buFont typeface="Arial"/>
              <a:buChar char="•"/>
              <a:defRPr b="0" sz="3800">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Characterize mutational load for immunotherapy options.</a:t>
            </a:r>
          </a:p>
          <a:p>
            <a:pPr marL="482600" indent="-482600" algn="l" defTabSz="1300480">
              <a:buSzPct val="100000"/>
              <a:buFont typeface="Arial"/>
              <a:buChar char="•"/>
              <a:defRPr b="0" sz="3800">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Must identify and refer for available clinical trials.</a:t>
            </a:r>
          </a:p>
          <a:p>
            <a:pPr marL="482600" indent="-482600" algn="l" defTabSz="1300480">
              <a:buSzPct val="100000"/>
              <a:buFont typeface="Arial"/>
              <a:buChar char="•"/>
              <a:defRPr b="0" sz="3800">
                <a:effectLst>
                  <a:outerShdw sx="100000" sy="100000" kx="0" ky="0" algn="b" rotWithShape="0" blurRad="0" dist="0" dir="0">
                    <a:srgbClr val="000000">
                      <a:alpha val="41000"/>
                    </a:srgbClr>
                  </a:outerShdw>
                </a:effectLst>
                <a:latin typeface="Helvetica Light"/>
                <a:ea typeface="Helvetica Light"/>
                <a:cs typeface="Helvetica Light"/>
                <a:sym typeface="Helvetica Light"/>
              </a:defRPr>
            </a:pPr>
            <a:r>
              <a:t>Must retain the raw sequencing files for </a:t>
            </a:r>
            <a:r>
              <a:rPr b="1">
                <a:latin typeface="Helvetica"/>
                <a:ea typeface="Helvetica"/>
                <a:cs typeface="Helvetica"/>
                <a:sym typeface="Helvetica"/>
              </a:rPr>
              <a:t>research</a:t>
            </a:r>
            <a:r>
              <a:t> and reiterative analysis.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1" name="Small Gene-Panel Testing"/>
          <p:cNvSpPr txBox="1"/>
          <p:nvPr>
            <p:ph type="title" idx="4294967295"/>
          </p:nvPr>
        </p:nvSpPr>
        <p:spPr>
          <a:xfrm>
            <a:off x="952500" y="12080"/>
            <a:ext cx="11099800" cy="1422478"/>
          </a:xfrm>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Small Gene-Panel Testing</a:t>
            </a:r>
          </a:p>
        </p:txBody>
      </p:sp>
      <p:sp>
        <p:nvSpPr>
          <p:cNvPr id="832" name="Colon…"/>
          <p:cNvSpPr txBox="1"/>
          <p:nvPr>
            <p:ph type="body" sz="half" idx="4294967295"/>
          </p:nvPr>
        </p:nvSpPr>
        <p:spPr>
          <a:xfrm>
            <a:off x="952500" y="1937654"/>
            <a:ext cx="11099800" cy="3998565"/>
          </a:xfrm>
          <a:prstGeom prst="rect">
            <a:avLst/>
          </a:prstGeom>
        </p:spPr>
        <p:txBody>
          <a:bodyPr/>
          <a:lstStyle/>
          <a:p>
            <a:pPr lvl="1" marL="278130" indent="-278130" defTabSz="426466">
              <a:spcBef>
                <a:spcPts val="1700"/>
              </a:spcBef>
              <a:buSzPct val="100000"/>
              <a:defRPr sz="2628">
                <a:latin typeface="Helvetica Light"/>
                <a:ea typeface="Helvetica Light"/>
                <a:cs typeface="Helvetica Light"/>
                <a:sym typeface="Helvetica Light"/>
              </a:defRPr>
            </a:pPr>
            <a:r>
              <a:t>Colon</a:t>
            </a:r>
          </a:p>
          <a:p>
            <a:pPr lvl="2" marL="1158875" indent="-278130" defTabSz="426466">
              <a:spcBef>
                <a:spcPts val="1700"/>
              </a:spcBef>
              <a:buSzPct val="100000"/>
              <a:defRPr sz="2628">
                <a:latin typeface="Helvetica Light"/>
                <a:ea typeface="Helvetica Light"/>
                <a:cs typeface="Helvetica Light"/>
                <a:sym typeface="Helvetica Light"/>
              </a:defRPr>
            </a:pPr>
            <a:r>
              <a:t>KRAS, NRAS, and BRAF</a:t>
            </a:r>
          </a:p>
          <a:p>
            <a:pPr lvl="1" marL="278130" indent="-278130" defTabSz="426466">
              <a:spcBef>
                <a:spcPts val="1700"/>
              </a:spcBef>
              <a:buSzPct val="100000"/>
              <a:defRPr sz="2628">
                <a:latin typeface="Helvetica Light"/>
                <a:ea typeface="Helvetica Light"/>
                <a:cs typeface="Helvetica Light"/>
                <a:sym typeface="Helvetica Light"/>
              </a:defRPr>
            </a:pPr>
            <a:r>
              <a:t>Lung</a:t>
            </a:r>
          </a:p>
          <a:p>
            <a:pPr lvl="2" marL="1158875" indent="-278130" defTabSz="426466">
              <a:spcBef>
                <a:spcPts val="1700"/>
              </a:spcBef>
              <a:buSzPct val="100000"/>
              <a:defRPr sz="2628">
                <a:latin typeface="Helvetica Light"/>
                <a:ea typeface="Helvetica Light"/>
                <a:cs typeface="Helvetica Light"/>
                <a:sym typeface="Helvetica Light"/>
              </a:defRPr>
            </a:pPr>
            <a:r>
              <a:t>EGFR, KRAS, BRAF, PIK3CA, AKT, ERBB2, NRAS, MEK</a:t>
            </a:r>
            <a:endParaRPr baseline="22831" sz="584">
              <a:latin typeface="Webdings"/>
              <a:ea typeface="Webdings"/>
              <a:cs typeface="Webdings"/>
              <a:sym typeface="Webdings"/>
            </a:endParaRPr>
          </a:p>
          <a:p>
            <a:pPr lvl="1" marL="278130" indent="-278130" defTabSz="426466">
              <a:spcBef>
                <a:spcPts val="1700"/>
              </a:spcBef>
              <a:buSzPct val="100000"/>
              <a:defRPr sz="2628">
                <a:latin typeface="Helvetica Light"/>
                <a:ea typeface="Helvetica Light"/>
                <a:cs typeface="Helvetica Light"/>
                <a:sym typeface="Helvetica Light"/>
              </a:defRPr>
            </a:pPr>
            <a:r>
              <a:t>Melanoma</a:t>
            </a:r>
          </a:p>
          <a:p>
            <a:pPr lvl="2" marL="1158875" indent="-278130" defTabSz="426466">
              <a:spcBef>
                <a:spcPts val="1700"/>
              </a:spcBef>
              <a:buSzPct val="100000"/>
              <a:defRPr sz="2628">
                <a:latin typeface="Helvetica Light"/>
                <a:ea typeface="Helvetica Light"/>
                <a:cs typeface="Helvetica Light"/>
                <a:sym typeface="Helvetica Light"/>
              </a:defRPr>
            </a:pPr>
            <a:r>
              <a:t>BRAF, KIT, and NRAS</a:t>
            </a:r>
            <a:br/>
          </a:p>
        </p:txBody>
      </p:sp>
      <p:pic>
        <p:nvPicPr>
          <p:cNvPr id="833" name="Image" descr="Image"/>
          <p:cNvPicPr>
            <a:picLocks noChangeAspect="1"/>
          </p:cNvPicPr>
          <p:nvPr/>
        </p:nvPicPr>
        <p:blipFill>
          <a:blip r:embed="rId2">
            <a:extLst/>
          </a:blip>
          <a:stretch>
            <a:fillRect/>
          </a:stretch>
        </p:blipFill>
        <p:spPr>
          <a:xfrm>
            <a:off x="-172" y="7930191"/>
            <a:ext cx="1311519" cy="1838192"/>
          </a:xfrm>
          <a:prstGeom prst="rect">
            <a:avLst/>
          </a:prstGeom>
          <a:ln w="12700">
            <a:miter lim="400000"/>
          </a:ln>
        </p:spPr>
      </p:pic>
      <p:pic>
        <p:nvPicPr>
          <p:cNvPr id="834" name="Image" descr="Image"/>
          <p:cNvPicPr>
            <a:picLocks noChangeAspect="1"/>
          </p:cNvPicPr>
          <p:nvPr/>
        </p:nvPicPr>
        <p:blipFill>
          <a:blip r:embed="rId3">
            <a:extLst/>
          </a:blip>
          <a:srcRect l="5069" t="0" r="0" b="0"/>
          <a:stretch>
            <a:fillRect/>
          </a:stretch>
        </p:blipFill>
        <p:spPr>
          <a:xfrm>
            <a:off x="2240557" y="5960171"/>
            <a:ext cx="8523714" cy="2908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Hotspot Testing"/>
          <p:cNvSpPr txBox="1"/>
          <p:nvPr>
            <p:ph type="title" idx="4294967295"/>
          </p:nvPr>
        </p:nvSpPr>
        <p:spPr>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Hotspot Testing</a:t>
            </a:r>
          </a:p>
        </p:txBody>
      </p:sp>
      <p:sp>
        <p:nvSpPr>
          <p:cNvPr id="837" name="Ion Torrent, 50 gene panel…"/>
          <p:cNvSpPr txBox="1"/>
          <p:nvPr>
            <p:ph type="body" idx="4294967295"/>
          </p:nvPr>
        </p:nvSpPr>
        <p:spPr>
          <a:prstGeom prst="rect">
            <a:avLst/>
          </a:prstGeom>
        </p:spPr>
        <p:txBody>
          <a:bodyPr/>
          <a:lstStyle/>
          <a:p>
            <a:pPr lvl="1" marL="381000" indent="-381000">
              <a:spcBef>
                <a:spcPts val="2400"/>
              </a:spcBef>
              <a:buSzPct val="100000"/>
              <a:defRPr sz="3600">
                <a:latin typeface="Helvetica Light"/>
                <a:ea typeface="Helvetica Light"/>
                <a:cs typeface="Helvetica Light"/>
                <a:sym typeface="Helvetica Light"/>
              </a:defRPr>
            </a:pPr>
            <a:r>
              <a:t>Ion Torrent, 50 gene panel</a:t>
            </a:r>
          </a:p>
          <a:p>
            <a:pPr lvl="1" marL="381000" indent="-381000">
              <a:spcBef>
                <a:spcPts val="2400"/>
              </a:spcBef>
              <a:buSzPct val="100000"/>
              <a:defRPr sz="3600">
                <a:latin typeface="Helvetica Light"/>
                <a:ea typeface="Helvetica Light"/>
                <a:cs typeface="Helvetica Light"/>
                <a:sym typeface="Helvetica Light"/>
              </a:defRPr>
            </a:pPr>
            <a:r>
              <a:t>Hotspot regions, including ~2,800 COSMIC mutations of 50 oncogenes and tumor suppressor genes, with broad coverage of the KRAS, BRAF, and EGFR genes </a:t>
            </a:r>
            <a:endParaRPr sz="1200">
              <a:latin typeface="Times"/>
              <a:ea typeface="Times"/>
              <a:cs typeface="Times"/>
              <a:sym typeface="Times"/>
            </a:endParaRPr>
          </a:p>
        </p:txBody>
      </p:sp>
      <p:pic>
        <p:nvPicPr>
          <p:cNvPr id="838" name="Image" descr="Image"/>
          <p:cNvPicPr>
            <a:picLocks noChangeAspect="1"/>
          </p:cNvPicPr>
          <p:nvPr/>
        </p:nvPicPr>
        <p:blipFill>
          <a:blip r:embed="rId2">
            <a:extLst/>
          </a:blip>
          <a:stretch>
            <a:fillRect/>
          </a:stretch>
        </p:blipFill>
        <p:spPr>
          <a:xfrm>
            <a:off x="-172" y="7930191"/>
            <a:ext cx="1311519" cy="183819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extBox 2"/>
          <p:cNvSpPr txBox="1"/>
          <p:nvPr/>
        </p:nvSpPr>
        <p:spPr>
          <a:xfrm>
            <a:off x="495233" y="236155"/>
            <a:ext cx="12014334" cy="1603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sz="4800">
                <a:latin typeface="Helvetica Light"/>
                <a:ea typeface="Helvetica Light"/>
                <a:cs typeface="Helvetica Light"/>
                <a:sym typeface="Helvetica Light"/>
              </a:defRPr>
            </a:lvl1pPr>
          </a:lstStyle>
          <a:p>
            <a:pPr/>
            <a:r>
              <a:t>Targeted Therapies and Immunotherapies can improve cancer patient survival </a:t>
            </a:r>
          </a:p>
        </p:txBody>
      </p:sp>
      <p:pic>
        <p:nvPicPr>
          <p:cNvPr id="242" name="Image" descr="Image"/>
          <p:cNvPicPr>
            <a:picLocks noChangeAspect="1"/>
          </p:cNvPicPr>
          <p:nvPr/>
        </p:nvPicPr>
        <p:blipFill>
          <a:blip r:embed="rId2">
            <a:extLst/>
          </a:blip>
          <a:stretch>
            <a:fillRect/>
          </a:stretch>
        </p:blipFill>
        <p:spPr>
          <a:xfrm>
            <a:off x="2337165" y="2896638"/>
            <a:ext cx="7907299" cy="5614183"/>
          </a:xfrm>
          <a:prstGeom prst="rect">
            <a:avLst/>
          </a:prstGeom>
          <a:ln w="12700">
            <a:miter lim="400000"/>
          </a:ln>
        </p:spPr>
      </p:pic>
      <p:sp>
        <p:nvSpPr>
          <p:cNvPr id="243" name="Sharma et al. Cell. 2015 PMID: 25860605"/>
          <p:cNvSpPr txBox="1"/>
          <p:nvPr/>
        </p:nvSpPr>
        <p:spPr>
          <a:xfrm>
            <a:off x="4128830" y="8504000"/>
            <a:ext cx="4323970"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3500"/>
              </a:lnSpc>
              <a:defRPr b="0" sz="1800">
                <a:latin typeface="Helvetica Light"/>
                <a:ea typeface="Helvetica Light"/>
                <a:cs typeface="Helvetica Light"/>
                <a:sym typeface="Helvetica Light"/>
              </a:defRPr>
            </a:pPr>
            <a:r>
              <a:t>Sharma et al. </a:t>
            </a:r>
            <a:r>
              <a:rPr i="1">
                <a:latin typeface="Helvetica"/>
                <a:ea typeface="Helvetica"/>
                <a:cs typeface="Helvetica"/>
                <a:sym typeface="Helvetica"/>
              </a:rPr>
              <a:t>Cell</a:t>
            </a:r>
            <a:r>
              <a:t>. 2015 PMID: 25860605</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0" name="TextBox 4"/>
          <p:cNvSpPr txBox="1"/>
          <p:nvPr/>
        </p:nvSpPr>
        <p:spPr>
          <a:xfrm>
            <a:off x="531118" y="82342"/>
            <a:ext cx="12350661" cy="8666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4800">
                <a:latin typeface="Helvetica Light"/>
                <a:ea typeface="Helvetica Light"/>
                <a:cs typeface="Helvetica Light"/>
                <a:sym typeface="Helvetica Light"/>
              </a:defRPr>
            </a:lvl1pPr>
          </a:lstStyle>
          <a:p>
            <a:pPr/>
            <a:r>
              <a:t>Large Tumor/Normal Panel Testing</a:t>
            </a:r>
          </a:p>
        </p:txBody>
      </p:sp>
      <p:sp>
        <p:nvSpPr>
          <p:cNvPr id="841" name="Straight Connector 7"/>
          <p:cNvSpPr/>
          <p:nvPr/>
        </p:nvSpPr>
        <p:spPr>
          <a:xfrm>
            <a:off x="7257553" y="2777505"/>
            <a:ext cx="6512" cy="177986"/>
          </a:xfrm>
          <a:prstGeom prst="line">
            <a:avLst/>
          </a:prstGeom>
          <a:ln w="38100">
            <a:solidFill>
              <a:srgbClr val="000000"/>
            </a:solidFill>
            <a:miter/>
          </a:ln>
        </p:spPr>
        <p:txBody>
          <a:bodyPr lIns="45718" tIns="45718" rIns="45718" bIns="45718"/>
          <a:lstStyle/>
          <a:p>
            <a:pPr>
              <a:defRPr b="0">
                <a:latin typeface="Helvetica"/>
                <a:ea typeface="Helvetica"/>
                <a:cs typeface="Helvetica"/>
                <a:sym typeface="Helvetica"/>
              </a:defRPr>
            </a:pPr>
          </a:p>
        </p:txBody>
      </p:sp>
      <p:sp>
        <p:nvSpPr>
          <p:cNvPr id="842" name="Straight Arrow Connector 10"/>
          <p:cNvSpPr/>
          <p:nvPr/>
        </p:nvSpPr>
        <p:spPr>
          <a:xfrm flipH="1">
            <a:off x="4358485" y="2955492"/>
            <a:ext cx="2899070" cy="878704"/>
          </a:xfrm>
          <a:prstGeom prst="line">
            <a:avLst/>
          </a:prstGeom>
          <a:ln w="3175">
            <a:solidFill>
              <a:srgbClr val="000000"/>
            </a:solidFill>
            <a:miter/>
            <a:tailEnd type="triangle"/>
          </a:ln>
        </p:spPr>
        <p:txBody>
          <a:bodyPr lIns="45718" tIns="45718" rIns="45718" bIns="45718"/>
          <a:lstStyle/>
          <a:p>
            <a:pPr>
              <a:defRPr b="0">
                <a:latin typeface="Helvetica"/>
                <a:ea typeface="Helvetica"/>
                <a:cs typeface="Helvetica"/>
                <a:sym typeface="Helvetica"/>
              </a:defRPr>
            </a:pPr>
          </a:p>
        </p:txBody>
      </p:sp>
      <p:sp>
        <p:nvSpPr>
          <p:cNvPr id="843" name="Straight Arrow Connector 12"/>
          <p:cNvSpPr/>
          <p:nvPr/>
        </p:nvSpPr>
        <p:spPr>
          <a:xfrm>
            <a:off x="7280982" y="2955492"/>
            <a:ext cx="2490315" cy="831841"/>
          </a:xfrm>
          <a:prstGeom prst="line">
            <a:avLst/>
          </a:prstGeom>
          <a:ln w="3175">
            <a:solidFill>
              <a:srgbClr val="000000"/>
            </a:solidFill>
            <a:miter/>
            <a:tailEnd type="triangle"/>
          </a:ln>
        </p:spPr>
        <p:txBody>
          <a:bodyPr lIns="45718" tIns="45718" rIns="45718" bIns="45718"/>
          <a:lstStyle/>
          <a:p>
            <a:pPr>
              <a:defRPr b="0">
                <a:latin typeface="Helvetica"/>
                <a:ea typeface="Helvetica"/>
                <a:cs typeface="Helvetica"/>
                <a:sym typeface="Helvetica"/>
              </a:defRPr>
            </a:pPr>
          </a:p>
        </p:txBody>
      </p:sp>
      <p:sp>
        <p:nvSpPr>
          <p:cNvPr id="844" name="TextBox 13"/>
          <p:cNvSpPr txBox="1"/>
          <p:nvPr/>
        </p:nvSpPr>
        <p:spPr>
          <a:xfrm>
            <a:off x="3362564" y="3796141"/>
            <a:ext cx="1703098" cy="4094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1800">
                <a:latin typeface="Helvetica"/>
                <a:ea typeface="Helvetica"/>
                <a:cs typeface="Helvetica"/>
                <a:sym typeface="Helvetica"/>
              </a:defRPr>
            </a:lvl1pPr>
          </a:lstStyle>
          <a:p>
            <a:pPr/>
            <a:r>
              <a:t>DNA (&gt;150 ng)</a:t>
            </a:r>
          </a:p>
        </p:txBody>
      </p:sp>
      <p:sp>
        <p:nvSpPr>
          <p:cNvPr id="845" name="TextBox 14"/>
          <p:cNvSpPr txBox="1"/>
          <p:nvPr/>
        </p:nvSpPr>
        <p:spPr>
          <a:xfrm>
            <a:off x="9441776" y="3796141"/>
            <a:ext cx="1703098" cy="4094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1800">
                <a:latin typeface="Helvetica"/>
                <a:ea typeface="Helvetica"/>
                <a:cs typeface="Helvetica"/>
                <a:sym typeface="Helvetica"/>
              </a:defRPr>
            </a:lvl1pPr>
          </a:lstStyle>
          <a:p>
            <a:pPr/>
            <a:r>
              <a:t>RNA (&gt;200 ng)</a:t>
            </a:r>
          </a:p>
        </p:txBody>
      </p:sp>
      <p:sp>
        <p:nvSpPr>
          <p:cNvPr id="846" name="TextBox 15"/>
          <p:cNvSpPr txBox="1"/>
          <p:nvPr/>
        </p:nvSpPr>
        <p:spPr>
          <a:xfrm>
            <a:off x="6416315" y="1006315"/>
            <a:ext cx="1837347" cy="3713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algn="l" defTabSz="650240">
              <a:defRPr sz="1600">
                <a:latin typeface="Helvetica"/>
                <a:ea typeface="Helvetica"/>
                <a:cs typeface="Helvetica"/>
                <a:sym typeface="Helvetica"/>
              </a:defRPr>
            </a:lvl1pPr>
          </a:lstStyle>
          <a:p>
            <a:pPr/>
            <a:r>
              <a:t>FFPE section</a:t>
            </a:r>
          </a:p>
        </p:txBody>
      </p:sp>
      <p:sp>
        <p:nvSpPr>
          <p:cNvPr id="847" name="TextBox 19"/>
          <p:cNvSpPr txBox="1"/>
          <p:nvPr/>
        </p:nvSpPr>
        <p:spPr>
          <a:xfrm>
            <a:off x="6630362" y="3057484"/>
            <a:ext cx="1260893" cy="8666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defRPr b="0">
                <a:latin typeface="Calibri"/>
                <a:ea typeface="Calibri"/>
                <a:cs typeface="Calibri"/>
                <a:sym typeface="Calibri"/>
              </a:defRPr>
            </a:pPr>
            <a:r>
              <a:t>Allprep</a:t>
            </a:r>
          </a:p>
          <a:p>
            <a:pPr defTabSz="650240">
              <a:defRPr b="0">
                <a:latin typeface="Calibri"/>
                <a:ea typeface="Calibri"/>
                <a:cs typeface="Calibri"/>
                <a:sym typeface="Calibri"/>
              </a:defRPr>
            </a:pPr>
            <a:r>
              <a:t>Protocol</a:t>
            </a:r>
          </a:p>
        </p:txBody>
      </p:sp>
      <p:sp>
        <p:nvSpPr>
          <p:cNvPr id="848" name="TextBox 21"/>
          <p:cNvSpPr txBox="1"/>
          <p:nvPr/>
        </p:nvSpPr>
        <p:spPr>
          <a:xfrm>
            <a:off x="2595854" y="4710249"/>
            <a:ext cx="3047658" cy="8285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p>
            <a:pPr defTabSz="650240">
              <a:defRPr b="0" sz="2200">
                <a:latin typeface="Helvetica Light"/>
                <a:ea typeface="Helvetica Light"/>
                <a:cs typeface="Helvetica Light"/>
                <a:sym typeface="Helvetica Light"/>
              </a:defRPr>
            </a:pPr>
            <a:r>
              <a:t>Genomic Sequencing </a:t>
            </a:r>
          </a:p>
          <a:p>
            <a:pPr defTabSz="650240">
              <a:defRPr b="0" sz="2200">
                <a:latin typeface="Helvetica Light"/>
                <a:ea typeface="Helvetica Light"/>
                <a:cs typeface="Helvetica Light"/>
                <a:sym typeface="Helvetica Light"/>
              </a:defRPr>
            </a:pPr>
            <a:r>
              <a:t>Library </a:t>
            </a:r>
            <a:r>
              <a:rPr sz="2400"/>
              <a:t> </a:t>
            </a:r>
          </a:p>
        </p:txBody>
      </p:sp>
      <p:sp>
        <p:nvSpPr>
          <p:cNvPr id="849" name="Down Arrow 20"/>
          <p:cNvSpPr/>
          <p:nvPr/>
        </p:nvSpPr>
        <p:spPr>
          <a:xfrm>
            <a:off x="4011356" y="4292550"/>
            <a:ext cx="216654" cy="467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595"/>
                </a:moveTo>
                <a:lnTo>
                  <a:pt x="5400" y="16595"/>
                </a:lnTo>
                <a:lnTo>
                  <a:pt x="5400" y="0"/>
                </a:lnTo>
                <a:lnTo>
                  <a:pt x="16200" y="0"/>
                </a:lnTo>
                <a:lnTo>
                  <a:pt x="16200" y="16595"/>
                </a:lnTo>
                <a:lnTo>
                  <a:pt x="21600" y="16595"/>
                </a:lnTo>
                <a:lnTo>
                  <a:pt x="10800" y="21600"/>
                </a:lnTo>
                <a:close/>
              </a:path>
            </a:pathLst>
          </a:custGeom>
          <a:solidFill>
            <a:srgbClr val="000000"/>
          </a:solidFill>
          <a:ln w="12700">
            <a:solidFill>
              <a:srgbClr val="42719B"/>
            </a:solidFill>
            <a:miter/>
          </a:ln>
        </p:spPr>
        <p:txBody>
          <a:bodyPr lIns="50800" tIns="50800" rIns="50800" bIns="50800" anchor="ctr"/>
          <a:lstStyle/>
          <a:p>
            <a:pPr defTabSz="650240">
              <a:defRPr b="0">
                <a:solidFill>
                  <a:srgbClr val="FFFFFF"/>
                </a:solidFill>
                <a:latin typeface="Calibri"/>
                <a:ea typeface="Calibri"/>
                <a:cs typeface="Calibri"/>
                <a:sym typeface="Calibri"/>
              </a:defRPr>
            </a:pPr>
          </a:p>
        </p:txBody>
      </p:sp>
      <p:sp>
        <p:nvSpPr>
          <p:cNvPr id="850" name="TextBox 24"/>
          <p:cNvSpPr txBox="1"/>
          <p:nvPr/>
        </p:nvSpPr>
        <p:spPr>
          <a:xfrm>
            <a:off x="3306888" y="4196486"/>
            <a:ext cx="759506" cy="3459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algn="r" defTabSz="650240">
              <a:defRPr sz="1400">
                <a:solidFill>
                  <a:srgbClr val="00B050"/>
                </a:solidFill>
                <a:latin typeface="Helvetica"/>
                <a:ea typeface="Helvetica"/>
                <a:cs typeface="Helvetica"/>
                <a:sym typeface="Helvetica"/>
              </a:defRPr>
            </a:lvl1pPr>
          </a:lstStyle>
          <a:p>
            <a:pPr/>
            <a:r>
              <a:t> 500 ng</a:t>
            </a:r>
          </a:p>
        </p:txBody>
      </p:sp>
      <p:sp>
        <p:nvSpPr>
          <p:cNvPr id="851" name="TextBox 1"/>
          <p:cNvSpPr txBox="1"/>
          <p:nvPr/>
        </p:nvSpPr>
        <p:spPr>
          <a:xfrm>
            <a:off x="4176087" y="4196486"/>
            <a:ext cx="1555771" cy="3459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1400">
                <a:solidFill>
                  <a:srgbClr val="00B050"/>
                </a:solidFill>
                <a:latin typeface="Helvetica"/>
                <a:ea typeface="Helvetica"/>
                <a:cs typeface="Helvetica"/>
                <a:sym typeface="Helvetica"/>
              </a:defRPr>
            </a:lvl1pPr>
          </a:lstStyle>
          <a:p>
            <a:pPr/>
            <a:r>
              <a:t>Kapa Hyper Plus</a:t>
            </a:r>
          </a:p>
        </p:txBody>
      </p:sp>
      <p:sp>
        <p:nvSpPr>
          <p:cNvPr id="852" name="TextBox 27"/>
          <p:cNvSpPr txBox="1"/>
          <p:nvPr/>
        </p:nvSpPr>
        <p:spPr>
          <a:xfrm>
            <a:off x="2595854" y="6299234"/>
            <a:ext cx="3047658" cy="7904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2200">
                <a:latin typeface="Helvetica Light"/>
                <a:ea typeface="Helvetica Light"/>
                <a:cs typeface="Helvetica Light"/>
                <a:sym typeface="Helvetica Light"/>
              </a:defRPr>
            </a:lvl1pPr>
          </a:lstStyle>
          <a:p>
            <a:pPr/>
            <a:r>
              <a:t>Target enriched exome sequencing library</a:t>
            </a:r>
          </a:p>
        </p:txBody>
      </p:sp>
      <p:sp>
        <p:nvSpPr>
          <p:cNvPr id="853" name="Down Arrow 25"/>
          <p:cNvSpPr/>
          <p:nvPr/>
        </p:nvSpPr>
        <p:spPr>
          <a:xfrm>
            <a:off x="3986647" y="5502839"/>
            <a:ext cx="266073" cy="764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41"/>
                </a:moveTo>
                <a:lnTo>
                  <a:pt x="5400" y="17841"/>
                </a:lnTo>
                <a:lnTo>
                  <a:pt x="5400" y="0"/>
                </a:lnTo>
                <a:lnTo>
                  <a:pt x="16200" y="0"/>
                </a:lnTo>
                <a:lnTo>
                  <a:pt x="16200" y="17841"/>
                </a:lnTo>
                <a:lnTo>
                  <a:pt x="21600" y="17841"/>
                </a:lnTo>
                <a:lnTo>
                  <a:pt x="10800" y="21600"/>
                </a:lnTo>
                <a:close/>
              </a:path>
            </a:pathLst>
          </a:custGeom>
          <a:solidFill>
            <a:srgbClr val="000000"/>
          </a:solidFill>
          <a:ln w="12700">
            <a:solidFill>
              <a:srgbClr val="42719B"/>
            </a:solidFill>
            <a:miter/>
          </a:ln>
        </p:spPr>
        <p:txBody>
          <a:bodyPr lIns="50800" tIns="50800" rIns="50800" bIns="50800" anchor="ctr"/>
          <a:lstStyle/>
          <a:p>
            <a:pPr defTabSz="650240">
              <a:defRPr b="0">
                <a:solidFill>
                  <a:srgbClr val="FFFFFF"/>
                </a:solidFill>
                <a:latin typeface="Calibri"/>
                <a:ea typeface="Calibri"/>
                <a:cs typeface="Calibri"/>
                <a:sym typeface="Calibri"/>
              </a:defRPr>
            </a:pPr>
          </a:p>
        </p:txBody>
      </p:sp>
      <p:sp>
        <p:nvSpPr>
          <p:cNvPr id="854" name="TextBox 26"/>
          <p:cNvSpPr txBox="1"/>
          <p:nvPr/>
        </p:nvSpPr>
        <p:spPr>
          <a:xfrm>
            <a:off x="4403197" y="5470411"/>
            <a:ext cx="1634861" cy="7777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algn="l" defTabSz="650240">
              <a:defRPr sz="1400">
                <a:solidFill>
                  <a:srgbClr val="00B050"/>
                </a:solidFill>
                <a:latin typeface="Helvetica"/>
                <a:ea typeface="Helvetica"/>
                <a:cs typeface="Helvetica"/>
                <a:sym typeface="Helvetica"/>
              </a:defRPr>
            </a:pPr>
            <a:r>
              <a:t>NimbleGen 1385 </a:t>
            </a:r>
          </a:p>
          <a:p>
            <a:pPr algn="l" defTabSz="650240">
              <a:defRPr sz="1400">
                <a:solidFill>
                  <a:srgbClr val="00B050"/>
                </a:solidFill>
                <a:latin typeface="Helvetica"/>
                <a:ea typeface="Helvetica"/>
                <a:cs typeface="Helvetica"/>
                <a:sym typeface="Helvetica"/>
              </a:defRPr>
            </a:pPr>
            <a:r>
              <a:t>PanCancer panel</a:t>
            </a:r>
          </a:p>
          <a:p>
            <a:pPr algn="l" defTabSz="650240">
              <a:defRPr sz="1400">
                <a:solidFill>
                  <a:srgbClr val="00B050"/>
                </a:solidFill>
                <a:latin typeface="Helvetica"/>
                <a:ea typeface="Helvetica"/>
                <a:cs typeface="Helvetica"/>
                <a:sym typeface="Helvetica"/>
              </a:defRPr>
            </a:pPr>
            <a:r>
              <a:t>UMIs</a:t>
            </a:r>
          </a:p>
        </p:txBody>
      </p:sp>
      <p:sp>
        <p:nvSpPr>
          <p:cNvPr id="855" name="TextBox 28"/>
          <p:cNvSpPr txBox="1"/>
          <p:nvPr/>
        </p:nvSpPr>
        <p:spPr>
          <a:xfrm>
            <a:off x="2779936" y="5608146"/>
            <a:ext cx="1160756" cy="3459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1400">
                <a:solidFill>
                  <a:srgbClr val="00B050"/>
                </a:solidFill>
                <a:latin typeface="Helvetica"/>
                <a:ea typeface="Helvetica"/>
                <a:cs typeface="Helvetica"/>
                <a:sym typeface="Helvetica"/>
              </a:defRPr>
            </a:lvl1pPr>
          </a:lstStyle>
          <a:p>
            <a:pPr/>
            <a:r>
              <a:t>7 cycle PCR</a:t>
            </a:r>
          </a:p>
        </p:txBody>
      </p:sp>
      <p:sp>
        <p:nvSpPr>
          <p:cNvPr id="856" name="TextBox 31"/>
          <p:cNvSpPr txBox="1"/>
          <p:nvPr/>
        </p:nvSpPr>
        <p:spPr>
          <a:xfrm>
            <a:off x="2645510" y="7983682"/>
            <a:ext cx="2948346" cy="7904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2200">
                <a:latin typeface="Helvetica Light"/>
                <a:ea typeface="Helvetica Light"/>
                <a:cs typeface="Helvetica Light"/>
                <a:sym typeface="Helvetica Light"/>
              </a:defRPr>
            </a:lvl1pPr>
          </a:lstStyle>
          <a:p>
            <a:pPr/>
            <a:r>
              <a:t>FASTQ files to Bioinformatics</a:t>
            </a:r>
          </a:p>
        </p:txBody>
      </p:sp>
      <p:sp>
        <p:nvSpPr>
          <p:cNvPr id="857" name="Down Arrow 29"/>
          <p:cNvSpPr/>
          <p:nvPr/>
        </p:nvSpPr>
        <p:spPr>
          <a:xfrm>
            <a:off x="3983190" y="7147110"/>
            <a:ext cx="272986" cy="793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83"/>
                </a:moveTo>
                <a:lnTo>
                  <a:pt x="5400" y="17883"/>
                </a:lnTo>
                <a:lnTo>
                  <a:pt x="5400" y="0"/>
                </a:lnTo>
                <a:lnTo>
                  <a:pt x="16200" y="0"/>
                </a:lnTo>
                <a:lnTo>
                  <a:pt x="16200" y="17883"/>
                </a:lnTo>
                <a:lnTo>
                  <a:pt x="21600" y="17883"/>
                </a:lnTo>
                <a:lnTo>
                  <a:pt x="10800" y="21600"/>
                </a:lnTo>
                <a:close/>
              </a:path>
            </a:pathLst>
          </a:custGeom>
          <a:solidFill>
            <a:srgbClr val="000000"/>
          </a:solidFill>
          <a:ln w="12700">
            <a:solidFill>
              <a:srgbClr val="42719B"/>
            </a:solidFill>
            <a:miter/>
          </a:ln>
        </p:spPr>
        <p:txBody>
          <a:bodyPr lIns="50800" tIns="50800" rIns="50800" bIns="50800" anchor="ctr"/>
          <a:lstStyle/>
          <a:p>
            <a:pPr defTabSz="650240">
              <a:defRPr b="0">
                <a:solidFill>
                  <a:srgbClr val="FFFFFF"/>
                </a:solidFill>
                <a:latin typeface="Calibri"/>
                <a:ea typeface="Calibri"/>
                <a:cs typeface="Calibri"/>
                <a:sym typeface="Calibri"/>
              </a:defRPr>
            </a:pPr>
          </a:p>
        </p:txBody>
      </p:sp>
      <p:sp>
        <p:nvSpPr>
          <p:cNvPr id="858" name="TextBox 30"/>
          <p:cNvSpPr txBox="1"/>
          <p:nvPr/>
        </p:nvSpPr>
        <p:spPr>
          <a:xfrm>
            <a:off x="732627" y="7187209"/>
            <a:ext cx="3307611" cy="5618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p>
            <a:pPr defTabSz="650240">
              <a:defRPr sz="1400">
                <a:solidFill>
                  <a:srgbClr val="00B050"/>
                </a:solidFill>
                <a:latin typeface="Helvetica"/>
                <a:ea typeface="Helvetica"/>
                <a:cs typeface="Helvetica"/>
                <a:sym typeface="Helvetica"/>
              </a:defRPr>
            </a:pPr>
            <a:r>
              <a:t>PE75 with ~40M PF clusters</a:t>
            </a:r>
          </a:p>
          <a:p>
            <a:pPr defTabSz="650240">
              <a:defRPr sz="1400">
                <a:solidFill>
                  <a:srgbClr val="00B050"/>
                </a:solidFill>
                <a:latin typeface="Helvetica"/>
                <a:ea typeface="Helvetica"/>
                <a:cs typeface="Helvetica"/>
                <a:sym typeface="Helvetica"/>
              </a:defRPr>
            </a:pPr>
            <a:r>
              <a:t>60-65% on target (&gt;1000X coverage)</a:t>
            </a:r>
          </a:p>
        </p:txBody>
      </p:sp>
      <p:sp>
        <p:nvSpPr>
          <p:cNvPr id="859" name="TextBox 32"/>
          <p:cNvSpPr txBox="1"/>
          <p:nvPr/>
        </p:nvSpPr>
        <p:spPr>
          <a:xfrm>
            <a:off x="4182332" y="7187209"/>
            <a:ext cx="2565821" cy="5618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p>
            <a:pPr defTabSz="650240">
              <a:defRPr sz="1400">
                <a:solidFill>
                  <a:srgbClr val="00B050"/>
                </a:solidFill>
                <a:latin typeface="Helvetica"/>
                <a:ea typeface="Helvetica"/>
                <a:cs typeface="Helvetica"/>
                <a:sym typeface="Helvetica"/>
              </a:defRPr>
            </a:pPr>
            <a:r>
              <a:t>HISEQ 4000 (1 lane)</a:t>
            </a:r>
          </a:p>
          <a:p>
            <a:pPr defTabSz="650240">
              <a:defRPr sz="1400">
                <a:solidFill>
                  <a:srgbClr val="00B050"/>
                </a:solidFill>
                <a:latin typeface="Helvetica"/>
                <a:ea typeface="Helvetica"/>
                <a:cs typeface="Helvetica"/>
                <a:sym typeface="Helvetica"/>
              </a:defRPr>
            </a:pPr>
            <a:r>
              <a:t>or NextSeq550 (HD flow cell)</a:t>
            </a:r>
          </a:p>
        </p:txBody>
      </p:sp>
      <p:sp>
        <p:nvSpPr>
          <p:cNvPr id="860" name="TextBox 34"/>
          <p:cNvSpPr txBox="1"/>
          <p:nvPr/>
        </p:nvSpPr>
        <p:spPr>
          <a:xfrm>
            <a:off x="8949513" y="4875349"/>
            <a:ext cx="2483357" cy="4983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defTabSz="650240">
              <a:defRPr b="0" sz="2200">
                <a:latin typeface="Helvetica Light"/>
                <a:ea typeface="Helvetica Light"/>
                <a:cs typeface="Helvetica Light"/>
                <a:sym typeface="Helvetica Light"/>
              </a:defRPr>
            </a:pPr>
            <a:r>
              <a:t>RNA-SEQ Library </a:t>
            </a:r>
            <a:r>
              <a:rPr sz="2400"/>
              <a:t> </a:t>
            </a:r>
          </a:p>
        </p:txBody>
      </p:sp>
      <p:sp>
        <p:nvSpPr>
          <p:cNvPr id="861" name="TextBox 43"/>
          <p:cNvSpPr txBox="1"/>
          <p:nvPr/>
        </p:nvSpPr>
        <p:spPr>
          <a:xfrm>
            <a:off x="8717020" y="6299234"/>
            <a:ext cx="2948346" cy="7904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2200">
                <a:latin typeface="Helvetica Light"/>
                <a:ea typeface="Helvetica Light"/>
                <a:cs typeface="Helvetica Light"/>
                <a:sym typeface="Helvetica Light"/>
              </a:defRPr>
            </a:lvl1pPr>
          </a:lstStyle>
          <a:p>
            <a:pPr/>
            <a:r>
              <a:t>Target enriched RNAseq library</a:t>
            </a:r>
          </a:p>
        </p:txBody>
      </p:sp>
      <p:sp>
        <p:nvSpPr>
          <p:cNvPr id="862" name="TextBox 46"/>
          <p:cNvSpPr txBox="1"/>
          <p:nvPr/>
        </p:nvSpPr>
        <p:spPr>
          <a:xfrm>
            <a:off x="8717020" y="7983682"/>
            <a:ext cx="2948346" cy="7904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2200">
                <a:latin typeface="Helvetica Light"/>
                <a:ea typeface="Helvetica Light"/>
                <a:cs typeface="Helvetica Light"/>
                <a:sym typeface="Helvetica Light"/>
              </a:defRPr>
            </a:lvl1pPr>
          </a:lstStyle>
          <a:p>
            <a:pPr/>
            <a:r>
              <a:t>FASTQ files to Bioinformatics</a:t>
            </a:r>
          </a:p>
        </p:txBody>
      </p:sp>
      <p:pic>
        <p:nvPicPr>
          <p:cNvPr id="863" name="Picture 53" descr="Picture 53"/>
          <p:cNvPicPr>
            <a:picLocks noChangeAspect="1"/>
          </p:cNvPicPr>
          <p:nvPr/>
        </p:nvPicPr>
        <p:blipFill>
          <a:blip r:embed="rId2">
            <a:extLst/>
          </a:blip>
          <a:stretch>
            <a:fillRect/>
          </a:stretch>
        </p:blipFill>
        <p:spPr>
          <a:xfrm>
            <a:off x="6310405" y="1364593"/>
            <a:ext cx="1950722" cy="1300482"/>
          </a:xfrm>
          <a:prstGeom prst="rect">
            <a:avLst/>
          </a:prstGeom>
          <a:ln w="12700">
            <a:miter lim="400000"/>
          </a:ln>
        </p:spPr>
      </p:pic>
      <p:sp>
        <p:nvSpPr>
          <p:cNvPr id="864" name="Oval 54"/>
          <p:cNvSpPr/>
          <p:nvPr/>
        </p:nvSpPr>
        <p:spPr>
          <a:xfrm>
            <a:off x="6936210" y="1546491"/>
            <a:ext cx="797559" cy="740749"/>
          </a:xfrm>
          <a:prstGeom prst="ellipse">
            <a:avLst/>
          </a:prstGeom>
          <a:ln w="50800">
            <a:solidFill>
              <a:srgbClr val="000000"/>
            </a:solidFill>
            <a:miter/>
          </a:ln>
        </p:spPr>
        <p:txBody>
          <a:bodyPr lIns="50800" tIns="50800" rIns="50800" bIns="50800" anchor="ctr"/>
          <a:lstStyle/>
          <a:p>
            <a:pPr defTabSz="650240">
              <a:defRPr b="0">
                <a:solidFill>
                  <a:srgbClr val="FFFFFF"/>
                </a:solidFill>
                <a:latin typeface="Calibri"/>
                <a:ea typeface="Calibri"/>
                <a:cs typeface="Calibri"/>
                <a:sym typeface="Calibri"/>
              </a:defRPr>
            </a:pPr>
          </a:p>
        </p:txBody>
      </p:sp>
      <p:sp>
        <p:nvSpPr>
          <p:cNvPr id="865" name="Straight Connector 36"/>
          <p:cNvSpPr/>
          <p:nvPr/>
        </p:nvSpPr>
        <p:spPr>
          <a:xfrm flipH="1">
            <a:off x="7254286" y="2287237"/>
            <a:ext cx="80703" cy="520406"/>
          </a:xfrm>
          <a:prstGeom prst="line">
            <a:avLst/>
          </a:prstGeom>
          <a:ln w="38100">
            <a:solidFill>
              <a:srgbClr val="000000"/>
            </a:solidFill>
            <a:miter/>
          </a:ln>
        </p:spPr>
        <p:txBody>
          <a:bodyPr lIns="45718" tIns="45718" rIns="45718" bIns="45718"/>
          <a:lstStyle/>
          <a:p>
            <a:pPr>
              <a:defRPr b="0">
                <a:latin typeface="Helvetica"/>
                <a:ea typeface="Helvetica"/>
                <a:cs typeface="Helvetica"/>
                <a:sym typeface="Helvetica"/>
              </a:defRPr>
            </a:pPr>
          </a:p>
        </p:txBody>
      </p:sp>
      <p:sp>
        <p:nvSpPr>
          <p:cNvPr id="866" name="TextBox 37"/>
          <p:cNvSpPr txBox="1"/>
          <p:nvPr/>
        </p:nvSpPr>
        <p:spPr>
          <a:xfrm>
            <a:off x="5428305" y="1800356"/>
            <a:ext cx="759888" cy="3713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1600">
                <a:latin typeface="Helvetica"/>
                <a:ea typeface="Helvetica"/>
                <a:cs typeface="Helvetica"/>
                <a:sym typeface="Helvetica"/>
              </a:defRPr>
            </a:lvl1pPr>
          </a:lstStyle>
          <a:p>
            <a:pPr/>
            <a:r>
              <a:t>Tumor</a:t>
            </a:r>
          </a:p>
        </p:txBody>
      </p:sp>
      <p:sp>
        <p:nvSpPr>
          <p:cNvPr id="867" name="TextBox 56"/>
          <p:cNvSpPr txBox="1"/>
          <p:nvPr/>
        </p:nvSpPr>
        <p:spPr>
          <a:xfrm>
            <a:off x="7611478" y="2675606"/>
            <a:ext cx="2604265" cy="3713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1600">
                <a:latin typeface="Helvetica"/>
                <a:ea typeface="Helvetica"/>
                <a:cs typeface="Helvetica"/>
                <a:sym typeface="Helvetica"/>
              </a:defRPr>
            </a:lvl1pPr>
          </a:lstStyle>
          <a:p>
            <a:pPr/>
            <a:r>
              <a:t>Macro or Microdissection</a:t>
            </a:r>
          </a:p>
        </p:txBody>
      </p:sp>
      <p:sp>
        <p:nvSpPr>
          <p:cNvPr id="868" name="Straight Arrow Connector 58"/>
          <p:cNvSpPr/>
          <p:nvPr/>
        </p:nvSpPr>
        <p:spPr>
          <a:xfrm>
            <a:off x="6213071" y="1982135"/>
            <a:ext cx="986811" cy="4275"/>
          </a:xfrm>
          <a:prstGeom prst="line">
            <a:avLst/>
          </a:prstGeom>
          <a:ln w="25400">
            <a:solidFill>
              <a:srgbClr val="000000"/>
            </a:solidFill>
            <a:miter/>
            <a:tailEnd type="triangle"/>
          </a:ln>
        </p:spPr>
        <p:txBody>
          <a:bodyPr lIns="45718" tIns="45718" rIns="45718" bIns="45718"/>
          <a:lstStyle/>
          <a:p>
            <a:pPr>
              <a:defRPr b="0">
                <a:latin typeface="Helvetica"/>
                <a:ea typeface="Helvetica"/>
                <a:cs typeface="Helvetica"/>
                <a:sym typeface="Helvetica"/>
              </a:defRPr>
            </a:pPr>
          </a:p>
        </p:txBody>
      </p:sp>
      <p:sp>
        <p:nvSpPr>
          <p:cNvPr id="869" name="Straight Arrow Connector 6"/>
          <p:cNvSpPr/>
          <p:nvPr/>
        </p:nvSpPr>
        <p:spPr>
          <a:xfrm>
            <a:off x="3136100" y="2238926"/>
            <a:ext cx="1004840" cy="1580231"/>
          </a:xfrm>
          <a:prstGeom prst="line">
            <a:avLst/>
          </a:prstGeom>
          <a:ln w="12700">
            <a:solidFill>
              <a:srgbClr val="000000"/>
            </a:solidFill>
            <a:miter/>
            <a:tailEnd type="triangle"/>
          </a:ln>
        </p:spPr>
        <p:txBody>
          <a:bodyPr lIns="45718" tIns="45718" rIns="45718" bIns="45718"/>
          <a:lstStyle/>
          <a:p>
            <a:pPr>
              <a:defRPr b="0">
                <a:latin typeface="Helvetica"/>
                <a:ea typeface="Helvetica"/>
                <a:cs typeface="Helvetica"/>
                <a:sym typeface="Helvetica"/>
              </a:defRPr>
            </a:pPr>
          </a:p>
        </p:txBody>
      </p:sp>
      <p:pic>
        <p:nvPicPr>
          <p:cNvPr id="870" name="Picture 22" descr="Picture 22"/>
          <p:cNvPicPr>
            <a:picLocks noChangeAspect="1"/>
          </p:cNvPicPr>
          <p:nvPr/>
        </p:nvPicPr>
        <p:blipFill>
          <a:blip r:embed="rId3">
            <a:extLst/>
          </a:blip>
          <a:stretch>
            <a:fillRect/>
          </a:stretch>
        </p:blipFill>
        <p:spPr>
          <a:xfrm>
            <a:off x="2492752" y="1217656"/>
            <a:ext cx="650242" cy="1300482"/>
          </a:xfrm>
          <a:prstGeom prst="rect">
            <a:avLst/>
          </a:prstGeom>
          <a:ln w="12700">
            <a:miter lim="400000"/>
          </a:ln>
        </p:spPr>
      </p:pic>
      <p:sp>
        <p:nvSpPr>
          <p:cNvPr id="871" name="TextBox 3"/>
          <p:cNvSpPr txBox="1"/>
          <p:nvPr/>
        </p:nvSpPr>
        <p:spPr>
          <a:xfrm>
            <a:off x="1596962" y="2799988"/>
            <a:ext cx="2051318" cy="3713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b="0" sz="1600">
                <a:latin typeface="Calibri"/>
                <a:ea typeface="Calibri"/>
                <a:cs typeface="Calibri"/>
                <a:sym typeface="Calibri"/>
              </a:defRPr>
            </a:lvl1pPr>
          </a:lstStyle>
          <a:p>
            <a:pPr/>
            <a:r>
              <a:t>Paired germline DNA</a:t>
            </a:r>
          </a:p>
        </p:txBody>
      </p:sp>
      <p:sp>
        <p:nvSpPr>
          <p:cNvPr id="872" name="TextBox 2"/>
          <p:cNvSpPr txBox="1"/>
          <p:nvPr/>
        </p:nvSpPr>
        <p:spPr>
          <a:xfrm>
            <a:off x="3622938" y="2799988"/>
            <a:ext cx="1486962" cy="3713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b="0" sz="1600">
                <a:latin typeface="Calibri"/>
                <a:ea typeface="Calibri"/>
                <a:cs typeface="Calibri"/>
                <a:sym typeface="Calibri"/>
              </a:defRPr>
            </a:lvl1pPr>
          </a:lstStyle>
          <a:p>
            <a:pPr/>
            <a:r>
              <a:t>Saliva or blood</a:t>
            </a:r>
          </a:p>
        </p:txBody>
      </p:sp>
      <p:sp>
        <p:nvSpPr>
          <p:cNvPr id="873" name="TextBox 50"/>
          <p:cNvSpPr txBox="1"/>
          <p:nvPr/>
        </p:nvSpPr>
        <p:spPr>
          <a:xfrm>
            <a:off x="10329853" y="7187210"/>
            <a:ext cx="1428651" cy="5618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p>
            <a:pPr algn="l" defTabSz="650240">
              <a:defRPr sz="1400">
                <a:solidFill>
                  <a:srgbClr val="00B050"/>
                </a:solidFill>
                <a:latin typeface="Helvetica"/>
                <a:ea typeface="Helvetica"/>
                <a:cs typeface="Helvetica"/>
                <a:sym typeface="Helvetica"/>
              </a:defRPr>
            </a:pPr>
            <a:r>
              <a:t>PE75 with</a:t>
            </a:r>
          </a:p>
          <a:p>
            <a:pPr algn="l" defTabSz="650240">
              <a:defRPr sz="1400">
                <a:solidFill>
                  <a:srgbClr val="00B050"/>
                </a:solidFill>
                <a:latin typeface="Helvetica"/>
                <a:ea typeface="Helvetica"/>
                <a:cs typeface="Helvetica"/>
                <a:sym typeface="Helvetica"/>
              </a:defRPr>
            </a:pPr>
            <a:r>
              <a:t>5M PF Clusters</a:t>
            </a:r>
          </a:p>
        </p:txBody>
      </p:sp>
      <p:sp>
        <p:nvSpPr>
          <p:cNvPr id="874" name="TextBox 51"/>
          <p:cNvSpPr txBox="1"/>
          <p:nvPr/>
        </p:nvSpPr>
        <p:spPr>
          <a:xfrm>
            <a:off x="9119928" y="7295159"/>
            <a:ext cx="962728" cy="3459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r" defTabSz="650240">
              <a:defRPr sz="1400">
                <a:solidFill>
                  <a:srgbClr val="00B050"/>
                </a:solidFill>
                <a:latin typeface="Helvetica"/>
                <a:ea typeface="Helvetica"/>
                <a:cs typeface="Helvetica"/>
                <a:sym typeface="Helvetica"/>
              </a:defRPr>
            </a:lvl1pPr>
          </a:lstStyle>
          <a:p>
            <a:pPr/>
            <a:r>
              <a:t>MiSeq DX</a:t>
            </a:r>
          </a:p>
        </p:txBody>
      </p:sp>
      <p:sp>
        <p:nvSpPr>
          <p:cNvPr id="875" name="Down Arrow 29"/>
          <p:cNvSpPr/>
          <p:nvPr/>
        </p:nvSpPr>
        <p:spPr>
          <a:xfrm>
            <a:off x="10021037" y="7147110"/>
            <a:ext cx="272986" cy="793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83"/>
                </a:moveTo>
                <a:lnTo>
                  <a:pt x="5400" y="17883"/>
                </a:lnTo>
                <a:lnTo>
                  <a:pt x="5400" y="0"/>
                </a:lnTo>
                <a:lnTo>
                  <a:pt x="16200" y="0"/>
                </a:lnTo>
                <a:lnTo>
                  <a:pt x="16200" y="17883"/>
                </a:lnTo>
                <a:lnTo>
                  <a:pt x="21600" y="17883"/>
                </a:lnTo>
                <a:lnTo>
                  <a:pt x="10800" y="21600"/>
                </a:lnTo>
                <a:close/>
              </a:path>
            </a:pathLst>
          </a:custGeom>
          <a:solidFill>
            <a:srgbClr val="000000"/>
          </a:solidFill>
          <a:ln w="12700">
            <a:solidFill>
              <a:srgbClr val="42719B"/>
            </a:solidFill>
            <a:miter/>
          </a:ln>
        </p:spPr>
        <p:txBody>
          <a:bodyPr lIns="50800" tIns="50800" rIns="50800" bIns="50800" anchor="ctr"/>
          <a:lstStyle/>
          <a:p>
            <a:pPr defTabSz="650240">
              <a:defRPr b="0">
                <a:solidFill>
                  <a:srgbClr val="FFFFFF"/>
                </a:solidFill>
                <a:latin typeface="Calibri"/>
                <a:ea typeface="Calibri"/>
                <a:cs typeface="Calibri"/>
                <a:sym typeface="Calibri"/>
              </a:defRPr>
            </a:pPr>
          </a:p>
        </p:txBody>
      </p:sp>
      <p:sp>
        <p:nvSpPr>
          <p:cNvPr id="876" name="TextBox 57"/>
          <p:cNvSpPr txBox="1"/>
          <p:nvPr/>
        </p:nvSpPr>
        <p:spPr>
          <a:xfrm>
            <a:off x="9333187" y="5593866"/>
            <a:ext cx="706012" cy="3459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1400">
                <a:solidFill>
                  <a:srgbClr val="00B050"/>
                </a:solidFill>
                <a:latin typeface="Helvetica"/>
                <a:ea typeface="Helvetica"/>
                <a:cs typeface="Helvetica"/>
                <a:sym typeface="Helvetica"/>
              </a:defRPr>
            </a:lvl1pPr>
          </a:lstStyle>
          <a:p>
            <a:pPr/>
            <a:r>
              <a:t>200 ng</a:t>
            </a:r>
          </a:p>
        </p:txBody>
      </p:sp>
      <p:sp>
        <p:nvSpPr>
          <p:cNvPr id="877" name="TextBox 59"/>
          <p:cNvSpPr txBox="1"/>
          <p:nvPr/>
        </p:nvSpPr>
        <p:spPr>
          <a:xfrm>
            <a:off x="10146452" y="5485916"/>
            <a:ext cx="2125721" cy="5618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algn="l" defTabSz="650240">
              <a:defRPr sz="1400">
                <a:solidFill>
                  <a:srgbClr val="00B050"/>
                </a:solidFill>
                <a:latin typeface="Helvetica"/>
                <a:ea typeface="Helvetica"/>
                <a:cs typeface="Helvetica"/>
                <a:sym typeface="Helvetica"/>
              </a:defRPr>
            </a:pPr>
            <a:r>
              <a:t>TruSight Pan Cancer</a:t>
            </a:r>
          </a:p>
          <a:p>
            <a:pPr algn="l" defTabSz="650240">
              <a:defRPr sz="1400">
                <a:solidFill>
                  <a:srgbClr val="00B050"/>
                </a:solidFill>
                <a:latin typeface="Helvetica"/>
                <a:ea typeface="Helvetica"/>
                <a:cs typeface="Helvetica"/>
                <a:sym typeface="Helvetica"/>
              </a:defRPr>
            </a:pPr>
            <a:r>
              <a:t>1385 Target enrichment</a:t>
            </a:r>
          </a:p>
        </p:txBody>
      </p:sp>
      <p:sp>
        <p:nvSpPr>
          <p:cNvPr id="878" name="Down Arrow 29"/>
          <p:cNvSpPr/>
          <p:nvPr/>
        </p:nvSpPr>
        <p:spPr>
          <a:xfrm>
            <a:off x="9975762" y="5488560"/>
            <a:ext cx="272986" cy="793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883"/>
                </a:moveTo>
                <a:lnTo>
                  <a:pt x="5400" y="17883"/>
                </a:lnTo>
                <a:lnTo>
                  <a:pt x="5400" y="0"/>
                </a:lnTo>
                <a:lnTo>
                  <a:pt x="16200" y="0"/>
                </a:lnTo>
                <a:lnTo>
                  <a:pt x="16200" y="17883"/>
                </a:lnTo>
                <a:lnTo>
                  <a:pt x="21600" y="17883"/>
                </a:lnTo>
                <a:lnTo>
                  <a:pt x="10800" y="21600"/>
                </a:lnTo>
                <a:close/>
              </a:path>
            </a:pathLst>
          </a:custGeom>
          <a:solidFill>
            <a:srgbClr val="000000"/>
          </a:solidFill>
          <a:ln w="12700">
            <a:solidFill>
              <a:srgbClr val="42719B"/>
            </a:solidFill>
            <a:miter/>
          </a:ln>
        </p:spPr>
        <p:txBody>
          <a:bodyPr lIns="50800" tIns="50800" rIns="50800" bIns="50800" anchor="ctr"/>
          <a:lstStyle/>
          <a:p>
            <a:pPr defTabSz="650240">
              <a:defRPr b="0">
                <a:solidFill>
                  <a:srgbClr val="FFFFFF"/>
                </a:solidFill>
                <a:latin typeface="Calibri"/>
                <a:ea typeface="Calibri"/>
                <a:cs typeface="Calibri"/>
                <a:sym typeface="Calibri"/>
              </a:defRPr>
            </a:pPr>
          </a:p>
        </p:txBody>
      </p:sp>
      <p:sp>
        <p:nvSpPr>
          <p:cNvPr id="879" name="TextBox 41"/>
          <p:cNvSpPr txBox="1"/>
          <p:nvPr/>
        </p:nvSpPr>
        <p:spPr>
          <a:xfrm>
            <a:off x="10157685" y="4196486"/>
            <a:ext cx="1772985" cy="5618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p>
            <a:pPr algn="l" defTabSz="650240">
              <a:defRPr sz="1400">
                <a:solidFill>
                  <a:srgbClr val="00B050"/>
                </a:solidFill>
                <a:latin typeface="Helvetica"/>
                <a:ea typeface="Helvetica"/>
                <a:cs typeface="Helvetica"/>
                <a:sym typeface="Helvetica"/>
              </a:defRPr>
            </a:pPr>
            <a:r>
              <a:t>Illumina RNAseq</a:t>
            </a:r>
          </a:p>
          <a:p>
            <a:pPr algn="l" defTabSz="650240">
              <a:defRPr sz="1400">
                <a:solidFill>
                  <a:srgbClr val="00B050"/>
                </a:solidFill>
                <a:latin typeface="Helvetica"/>
                <a:ea typeface="Helvetica"/>
                <a:cs typeface="Helvetica"/>
                <a:sym typeface="Helvetica"/>
              </a:defRPr>
            </a:pPr>
            <a:r>
              <a:t>Library preparation</a:t>
            </a:r>
          </a:p>
        </p:txBody>
      </p:sp>
      <p:sp>
        <p:nvSpPr>
          <p:cNvPr id="880" name="TextBox 42"/>
          <p:cNvSpPr txBox="1"/>
          <p:nvPr/>
        </p:nvSpPr>
        <p:spPr>
          <a:xfrm>
            <a:off x="9430467" y="4304436"/>
            <a:ext cx="607128" cy="345947"/>
          </a:xfrm>
          <a:prstGeom prst="rect">
            <a:avLst/>
          </a:prstGeom>
          <a:ln w="12700">
            <a:miter lim="400000"/>
          </a:ln>
          <a:extLst>
            <a:ext uri="{C572A759-6A51-4108-AA02-DFA0A04FC94B}">
              <ma14:wrappingTextBoxFlag xmlns:ma14="http://schemas.microsoft.com/office/mac/drawingml/2011/main" val="1"/>
            </a:ext>
          </a:extLst>
        </p:spPr>
        <p:txBody>
          <a:bodyPr wrap="none" lIns="65022" tIns="65022" rIns="65022" bIns="65022">
            <a:spAutoFit/>
          </a:bodyPr>
          <a:lstStyle>
            <a:lvl1pPr algn="l" defTabSz="650240">
              <a:defRPr sz="1400">
                <a:solidFill>
                  <a:srgbClr val="00B050"/>
                </a:solidFill>
                <a:latin typeface="Helvetica"/>
                <a:ea typeface="Helvetica"/>
                <a:cs typeface="Helvetica"/>
                <a:sym typeface="Helvetica"/>
              </a:defRPr>
            </a:lvl1pPr>
          </a:lstStyle>
          <a:p>
            <a:pPr/>
            <a:r>
              <a:t>20 ng</a:t>
            </a:r>
          </a:p>
        </p:txBody>
      </p:sp>
      <p:sp>
        <p:nvSpPr>
          <p:cNvPr id="881" name="Down Arrow 20"/>
          <p:cNvSpPr/>
          <p:nvPr/>
        </p:nvSpPr>
        <p:spPr>
          <a:xfrm>
            <a:off x="9999606" y="4336532"/>
            <a:ext cx="216655" cy="467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595"/>
                </a:moveTo>
                <a:lnTo>
                  <a:pt x="5400" y="16595"/>
                </a:lnTo>
                <a:lnTo>
                  <a:pt x="5400" y="0"/>
                </a:lnTo>
                <a:lnTo>
                  <a:pt x="16200" y="0"/>
                </a:lnTo>
                <a:lnTo>
                  <a:pt x="16200" y="16595"/>
                </a:lnTo>
                <a:lnTo>
                  <a:pt x="21600" y="16595"/>
                </a:lnTo>
                <a:lnTo>
                  <a:pt x="10800" y="21600"/>
                </a:lnTo>
                <a:close/>
              </a:path>
            </a:pathLst>
          </a:custGeom>
          <a:solidFill>
            <a:srgbClr val="000000"/>
          </a:solidFill>
          <a:ln w="12700">
            <a:solidFill>
              <a:srgbClr val="42719B"/>
            </a:solidFill>
            <a:miter/>
          </a:ln>
        </p:spPr>
        <p:txBody>
          <a:bodyPr lIns="50800" tIns="50800" rIns="50800" bIns="50800" anchor="ctr"/>
          <a:lstStyle/>
          <a:p>
            <a:pPr defTabSz="650240">
              <a:defRPr b="0">
                <a:solidFill>
                  <a:srgbClr val="FFFFFF"/>
                </a:solidFill>
                <a:latin typeface="Calibri"/>
                <a:ea typeface="Calibri"/>
                <a:cs typeface="Calibri"/>
                <a:sym typeface="Calibri"/>
              </a:defRPr>
            </a:pPr>
          </a:p>
        </p:txBody>
      </p:sp>
      <p:pic>
        <p:nvPicPr>
          <p:cNvPr id="882" name="Image" descr="Image"/>
          <p:cNvPicPr>
            <a:picLocks noChangeAspect="1"/>
          </p:cNvPicPr>
          <p:nvPr/>
        </p:nvPicPr>
        <p:blipFill>
          <a:blip r:embed="rId4">
            <a:extLst/>
          </a:blip>
          <a:stretch>
            <a:fillRect/>
          </a:stretch>
        </p:blipFill>
        <p:spPr>
          <a:xfrm>
            <a:off x="29163" y="7910083"/>
            <a:ext cx="1319433" cy="1847205"/>
          </a:xfrm>
          <a:prstGeom prst="rect">
            <a:avLst/>
          </a:prstGeom>
          <a:ln w="12700">
            <a:miter lim="400000"/>
          </a:ln>
        </p:spPr>
      </p:pic>
      <p:pic>
        <p:nvPicPr>
          <p:cNvPr id="883" name="Image" descr="Image"/>
          <p:cNvPicPr>
            <a:picLocks noChangeAspect="1"/>
          </p:cNvPicPr>
          <p:nvPr/>
        </p:nvPicPr>
        <p:blipFill>
          <a:blip r:embed="rId5">
            <a:extLst/>
          </a:blip>
          <a:stretch>
            <a:fillRect/>
          </a:stretch>
        </p:blipFill>
        <p:spPr>
          <a:xfrm>
            <a:off x="1359986" y="7910083"/>
            <a:ext cx="1236033" cy="1854049"/>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5" name="Image" descr="Image"/>
          <p:cNvPicPr>
            <a:picLocks noChangeAspect="1"/>
          </p:cNvPicPr>
          <p:nvPr/>
        </p:nvPicPr>
        <p:blipFill>
          <a:blip r:embed="rId2">
            <a:extLst/>
          </a:blip>
          <a:srcRect l="17630" t="8264" r="49316" b="8264"/>
          <a:stretch>
            <a:fillRect/>
          </a:stretch>
        </p:blipFill>
        <p:spPr>
          <a:xfrm>
            <a:off x="10038045" y="1130648"/>
            <a:ext cx="2728189" cy="5323823"/>
          </a:xfrm>
          <a:prstGeom prst="rect">
            <a:avLst/>
          </a:prstGeom>
          <a:ln w="12700">
            <a:miter lim="400000"/>
          </a:ln>
        </p:spPr>
      </p:pic>
      <p:sp>
        <p:nvSpPr>
          <p:cNvPr id="886" name="TextBox 4"/>
          <p:cNvSpPr txBox="1"/>
          <p:nvPr/>
        </p:nvSpPr>
        <p:spPr>
          <a:xfrm>
            <a:off x="1303928" y="35595"/>
            <a:ext cx="10396944" cy="13492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650240">
              <a:defRPr b="0" sz="8000">
                <a:latin typeface="Helvetica Light"/>
                <a:ea typeface="Helvetica Light"/>
                <a:cs typeface="Helvetica Light"/>
                <a:sym typeface="Helvetica Light"/>
              </a:defRPr>
            </a:lvl1pPr>
          </a:lstStyle>
          <a:p>
            <a:pPr/>
            <a:r>
              <a:t>SNV and Indels</a:t>
            </a:r>
          </a:p>
        </p:txBody>
      </p:sp>
      <p:sp>
        <p:nvSpPr>
          <p:cNvPr id="887" name="Rounded Rectangle"/>
          <p:cNvSpPr/>
          <p:nvPr/>
        </p:nvSpPr>
        <p:spPr>
          <a:xfrm>
            <a:off x="11459847" y="4932505"/>
            <a:ext cx="1270001" cy="1270001"/>
          </a:xfrm>
          <a:prstGeom prst="roundRect">
            <a:avLst>
              <a:gd name="adj" fmla="val 15000"/>
            </a:avLst>
          </a:prstGeom>
          <a:ln w="63500">
            <a:solidFill>
              <a:schemeClr val="accent5">
                <a:hueOff val="-82419"/>
                <a:satOff val="-9513"/>
                <a:lumOff val="-16343"/>
              </a:scheme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88" name="Small % are Somatic"/>
          <p:cNvSpPr txBox="1"/>
          <p:nvPr/>
        </p:nvSpPr>
        <p:spPr>
          <a:xfrm>
            <a:off x="10898321" y="3034512"/>
            <a:ext cx="1559502"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Small % are Somatic</a:t>
            </a:r>
          </a:p>
        </p:txBody>
      </p:sp>
      <p:pic>
        <p:nvPicPr>
          <p:cNvPr id="889" name="indels.0.png" descr="indels.0.png"/>
          <p:cNvPicPr>
            <a:picLocks noChangeAspect="1"/>
          </p:cNvPicPr>
          <p:nvPr/>
        </p:nvPicPr>
        <p:blipFill>
          <a:blip r:embed="rId3">
            <a:extLst/>
          </a:blip>
          <a:srcRect l="0" t="10133" r="6161" b="4069"/>
          <a:stretch>
            <a:fillRect/>
          </a:stretch>
        </p:blipFill>
        <p:spPr>
          <a:xfrm>
            <a:off x="566689" y="4915310"/>
            <a:ext cx="4457787" cy="3699276"/>
          </a:xfrm>
          <a:prstGeom prst="rect">
            <a:avLst/>
          </a:prstGeom>
          <a:ln w="12700">
            <a:miter lim="400000"/>
          </a:ln>
        </p:spPr>
      </p:pic>
      <p:pic>
        <p:nvPicPr>
          <p:cNvPr id="890" name="substitutions.0.pdf" descr="substitutions.0.pdf"/>
          <p:cNvPicPr>
            <a:picLocks noChangeAspect="1"/>
          </p:cNvPicPr>
          <p:nvPr/>
        </p:nvPicPr>
        <p:blipFill>
          <a:blip r:embed="rId4">
            <a:extLst/>
          </a:blip>
          <a:srcRect l="0" t="11380" r="5958" b="0"/>
          <a:stretch>
            <a:fillRect/>
          </a:stretch>
        </p:blipFill>
        <p:spPr>
          <a:xfrm>
            <a:off x="5669278" y="2038102"/>
            <a:ext cx="3724043" cy="3190304"/>
          </a:xfrm>
          <a:prstGeom prst="rect">
            <a:avLst/>
          </a:prstGeom>
          <a:ln w="12700">
            <a:miter lim="400000"/>
          </a:ln>
        </p:spPr>
      </p:pic>
      <p:pic>
        <p:nvPicPr>
          <p:cNvPr id="891" name="Image" descr="Image"/>
          <p:cNvPicPr>
            <a:picLocks noChangeAspect="1"/>
          </p:cNvPicPr>
          <p:nvPr/>
        </p:nvPicPr>
        <p:blipFill>
          <a:blip r:embed="rId5">
            <a:extLst/>
          </a:blip>
          <a:stretch>
            <a:fillRect/>
          </a:stretch>
        </p:blipFill>
        <p:spPr>
          <a:xfrm>
            <a:off x="117871" y="2629216"/>
            <a:ext cx="5355337" cy="2008252"/>
          </a:xfrm>
          <a:prstGeom prst="rect">
            <a:avLst/>
          </a:prstGeom>
          <a:ln w="12700">
            <a:miter lim="400000"/>
          </a:ln>
        </p:spPr>
      </p:pic>
      <p:sp>
        <p:nvSpPr>
          <p:cNvPr id="892" name="100-200 Pass Filter Variants in CDS"/>
          <p:cNvSpPr txBox="1"/>
          <p:nvPr/>
        </p:nvSpPr>
        <p:spPr>
          <a:xfrm>
            <a:off x="5969987" y="5673088"/>
            <a:ext cx="2878952" cy="829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100-200 Pass Filter Variants in CDS</a:t>
            </a:r>
          </a:p>
        </p:txBody>
      </p:sp>
      <p:sp>
        <p:nvSpPr>
          <p:cNvPr id="893" name="10-20 Somatic"/>
          <p:cNvSpPr txBox="1"/>
          <p:nvPr/>
        </p:nvSpPr>
        <p:spPr>
          <a:xfrm>
            <a:off x="5079108" y="6875220"/>
            <a:ext cx="1333501"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10-20 Somatic</a:t>
            </a:r>
          </a:p>
        </p:txBody>
      </p:sp>
      <p:sp>
        <p:nvSpPr>
          <p:cNvPr id="894" name="80-160 Germline"/>
          <p:cNvSpPr txBox="1"/>
          <p:nvPr/>
        </p:nvSpPr>
        <p:spPr>
          <a:xfrm>
            <a:off x="6527505" y="6875220"/>
            <a:ext cx="1559502"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80-160 Germline</a:t>
            </a:r>
          </a:p>
        </p:txBody>
      </p:sp>
      <p:sp>
        <p:nvSpPr>
          <p:cNvPr id="895" name="10-20 Contamination or Noise"/>
          <p:cNvSpPr txBox="1"/>
          <p:nvPr/>
        </p:nvSpPr>
        <p:spPr>
          <a:xfrm>
            <a:off x="7964470" y="6575119"/>
            <a:ext cx="1942791"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10-20 </a:t>
            </a:r>
            <a:r>
              <a:rPr sz="2000"/>
              <a:t>Contamination</a:t>
            </a:r>
            <a:r>
              <a:t> or Noise</a:t>
            </a:r>
          </a:p>
        </p:txBody>
      </p:sp>
      <p:graphicFrame>
        <p:nvGraphicFramePr>
          <p:cNvPr id="896" name="Table"/>
          <p:cNvGraphicFramePr/>
          <p:nvPr/>
        </p:nvGraphicFramePr>
        <p:xfrm>
          <a:off x="7648857" y="8033181"/>
          <a:ext cx="5080001" cy="173969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219200"/>
                <a:gridCol w="1676400"/>
                <a:gridCol w="2501900"/>
              </a:tblGrid>
              <a:tr h="434922">
                <a:tc>
                  <a:txBody>
                    <a:bodyPr/>
                    <a:lstStyle/>
                    <a:p>
                      <a:pPr algn="l" defTabSz="457200">
                        <a:defRPr sz="1800"/>
                      </a:pPr>
                      <a:r>
                        <a:rPr sz="2400">
                          <a:latin typeface="Helvetica"/>
                          <a:ea typeface="Helvetica"/>
                          <a:cs typeface="Helvetica"/>
                          <a:sym typeface="Helvetica"/>
                        </a:rPr>
                        <a:t>MSH6</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a:ea typeface="Helvetica"/>
                          <a:cs typeface="Helvetica"/>
                          <a:sym typeface="Helvetica"/>
                        </a:rPr>
                        <a:t>p.Lys632fs</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a:ea typeface="Helvetica"/>
                          <a:cs typeface="Helvetica"/>
                          <a:sym typeface="Helvetica"/>
                        </a:rPr>
                        <a:t>Likely pathogenic</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434922">
                <a:tc>
                  <a:txBody>
                    <a:bodyPr/>
                    <a:lstStyle/>
                    <a:p>
                      <a:pPr algn="l" defTabSz="457200">
                        <a:defRPr sz="1800"/>
                      </a:pPr>
                      <a:r>
                        <a:rPr sz="2400">
                          <a:latin typeface="Helvetica"/>
                          <a:ea typeface="Helvetica"/>
                          <a:cs typeface="Helvetica"/>
                          <a:sym typeface="Helvetica"/>
                        </a:rPr>
                        <a:t>ATM</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a:ea typeface="Helvetica"/>
                          <a:cs typeface="Helvetica"/>
                          <a:sym typeface="Helvetica"/>
                        </a:rPr>
                        <a:t>p.Ser274fs</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a:ea typeface="Helvetica"/>
                          <a:cs typeface="Helvetica"/>
                          <a:sym typeface="Helvetica"/>
                        </a:rPr>
                        <a:t>Likely pathogenic</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434922">
                <a:tc>
                  <a:txBody>
                    <a:bodyPr/>
                    <a:lstStyle/>
                    <a:p>
                      <a:pPr algn="l" defTabSz="457200">
                        <a:defRPr sz="1800"/>
                      </a:pPr>
                      <a:r>
                        <a:rPr sz="2400">
                          <a:latin typeface="Helvetica"/>
                          <a:ea typeface="Helvetica"/>
                          <a:cs typeface="Helvetica"/>
                          <a:sym typeface="Helvetica"/>
                        </a:rPr>
                        <a:t>FANCM</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a:ea typeface="Helvetica"/>
                          <a:cs typeface="Helvetica"/>
                          <a:sym typeface="Helvetica"/>
                        </a:rPr>
                        <a:t>p.Ser1746*</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a:ea typeface="Helvetica"/>
                          <a:cs typeface="Helvetica"/>
                          <a:sym typeface="Helvetica"/>
                        </a:rPr>
                        <a:t>Likely pathogenic</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434922">
                <a:tc>
                  <a:txBody>
                    <a:bodyPr/>
                    <a:lstStyle/>
                    <a:p>
                      <a:pPr algn="l" defTabSz="457200">
                        <a:defRPr sz="1800"/>
                      </a:pPr>
                      <a:r>
                        <a:rPr sz="2400">
                          <a:latin typeface="Helvetica"/>
                          <a:ea typeface="Helvetica"/>
                          <a:cs typeface="Helvetica"/>
                          <a:sym typeface="Helvetica"/>
                        </a:rPr>
                        <a:t>PMS1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a:ea typeface="Helvetica"/>
                          <a:cs typeface="Helvetica"/>
                          <a:sym typeface="Helvetica"/>
                        </a:rPr>
                        <a:t>p.Glu543*</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2400">
                          <a:latin typeface="Helvetica"/>
                          <a:ea typeface="Helvetica"/>
                          <a:cs typeface="Helvetica"/>
                          <a:sym typeface="Helvetica"/>
                        </a:rPr>
                        <a:t>Likely pathogenic</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bl>
          </a:graphicData>
        </a:graphic>
      </p:graphicFrame>
      <p:sp>
        <p:nvSpPr>
          <p:cNvPr id="897" name="Line"/>
          <p:cNvSpPr/>
          <p:nvPr/>
        </p:nvSpPr>
        <p:spPr>
          <a:xfrm>
            <a:off x="10117495" y="7173948"/>
            <a:ext cx="460224"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98" name="0-10 Reportable"/>
          <p:cNvSpPr txBox="1"/>
          <p:nvPr/>
        </p:nvSpPr>
        <p:spPr>
          <a:xfrm>
            <a:off x="10853190" y="6759269"/>
            <a:ext cx="1942791"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0-10 Reportable</a:t>
            </a:r>
          </a:p>
        </p:txBody>
      </p:sp>
      <p:sp>
        <p:nvSpPr>
          <p:cNvPr id="899" name="Line"/>
          <p:cNvSpPr/>
          <p:nvPr/>
        </p:nvSpPr>
        <p:spPr>
          <a:xfrm>
            <a:off x="11824585" y="7715959"/>
            <a:ext cx="1" cy="254247"/>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00" name="Line"/>
          <p:cNvSpPr/>
          <p:nvPr/>
        </p:nvSpPr>
        <p:spPr>
          <a:xfrm>
            <a:off x="7409462" y="6461673"/>
            <a:ext cx="1" cy="254246"/>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2" name="CNVs and Gene Fusions"/>
          <p:cNvSpPr txBox="1"/>
          <p:nvPr>
            <p:ph type="title" idx="4294967295"/>
          </p:nvPr>
        </p:nvSpPr>
        <p:spPr>
          <a:xfrm>
            <a:off x="952500" y="-3263"/>
            <a:ext cx="11099800" cy="1421214"/>
          </a:xfrm>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CNVs and Gene Fusions</a:t>
            </a:r>
          </a:p>
        </p:txBody>
      </p:sp>
      <p:pic>
        <p:nvPicPr>
          <p:cNvPr id="903" name="ENST00000263918-ENST00000277120.exon.png" descr="ENST00000263918-ENST00000277120.exon.png"/>
          <p:cNvPicPr>
            <a:picLocks noChangeAspect="1"/>
          </p:cNvPicPr>
          <p:nvPr/>
        </p:nvPicPr>
        <p:blipFill>
          <a:blip r:embed="rId2">
            <a:extLst/>
          </a:blip>
          <a:srcRect l="8157" t="7480" r="2326" b="14942"/>
          <a:stretch>
            <a:fillRect/>
          </a:stretch>
        </p:blipFill>
        <p:spPr>
          <a:xfrm>
            <a:off x="7482523" y="3270257"/>
            <a:ext cx="5251149" cy="1522364"/>
          </a:xfrm>
          <a:prstGeom prst="rect">
            <a:avLst/>
          </a:prstGeom>
          <a:ln w="12700">
            <a:miter lim="400000"/>
          </a:ln>
        </p:spPr>
      </p:pic>
      <p:graphicFrame>
        <p:nvGraphicFramePr>
          <p:cNvPr id="904" name="Table"/>
          <p:cNvGraphicFramePr/>
          <p:nvPr/>
        </p:nvGraphicFramePr>
        <p:xfrm>
          <a:off x="337493" y="1749418"/>
          <a:ext cx="16510001" cy="1304767"/>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186255"/>
                <a:gridCol w="889691"/>
                <a:gridCol w="965298"/>
                <a:gridCol w="1097286"/>
                <a:gridCol w="815550"/>
                <a:gridCol w="682097"/>
                <a:gridCol w="852875"/>
                <a:gridCol w="1612900"/>
                <a:gridCol w="685800"/>
                <a:gridCol w="1612900"/>
                <a:gridCol w="1023145"/>
                <a:gridCol w="1219200"/>
              </a:tblGrid>
              <a:tr h="546100">
                <a:tc>
                  <a:txBody>
                    <a:bodyPr/>
                    <a:lstStyle/>
                    <a:p>
                      <a:pPr algn="l" defTabSz="457200">
                        <a:defRPr sz="1800"/>
                      </a:pPr>
                      <a:r>
                        <a:rPr sz="1200">
                          <a:latin typeface="Helvetica"/>
                          <a:ea typeface="Helvetica"/>
                          <a:cs typeface="Helvetica"/>
                          <a:sym typeface="Helvetica"/>
                        </a:rPr>
                        <a:t>FusionName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Junction Read Count</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Spanning Frag Count</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Large Anchor Support</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FFPM</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Left Break Dinuc</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Right Break Dinuc</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CDS_LEFT_ID</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CDS LEFT RANGE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CDS RIGHT ID</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CDS RIGHT RANGE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PROT FUSION TYPE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434922">
                <a:tc>
                  <a:txBody>
                    <a:bodyPr/>
                    <a:lstStyle/>
                    <a:p>
                      <a:pPr algn="l" defTabSz="457200">
                        <a:defRPr sz="1800"/>
                      </a:pPr>
                      <a:r>
                        <a:rPr sz="1200">
                          <a:latin typeface="Helvetica"/>
                          <a:ea typeface="Helvetica"/>
                          <a:cs typeface="Helvetica"/>
                          <a:sym typeface="Helvetica"/>
                        </a:rPr>
                        <a:t>STRN--NTRK2</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1200">
                          <a:latin typeface="Helvetica"/>
                          <a:ea typeface="Helvetica"/>
                          <a:cs typeface="Helvetica"/>
                          <a:sym typeface="Helvetica"/>
                        </a:rPr>
                        <a:t>81</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1200">
                          <a:latin typeface="Helvetica"/>
                          <a:ea typeface="Helvetica"/>
                          <a:cs typeface="Helvetica"/>
                          <a:sym typeface="Helvetica"/>
                        </a:rPr>
                        <a:t>34</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YES_LDAS</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1200">
                          <a:latin typeface="Helvetica"/>
                          <a:ea typeface="Helvetica"/>
                          <a:cs typeface="Helvetica"/>
                          <a:sym typeface="Helvetica"/>
                        </a:rPr>
                        <a:t>15.8797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GT</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AG</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ENST00000263918.8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1-412</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ENST00000277120.7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1445-2517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INFRAME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r h="434922">
                <a:tc>
                  <a:txBody>
                    <a:bodyPr/>
                    <a:lstStyle/>
                    <a:p>
                      <a:pPr algn="l" defTabSz="457200">
                        <a:defRPr sz="1800"/>
                      </a:pPr>
                      <a:r>
                        <a:rPr sz="1200">
                          <a:latin typeface="Helvetica"/>
                          <a:ea typeface="Helvetica"/>
                          <a:cs typeface="Helvetica"/>
                          <a:sym typeface="Helvetica"/>
                        </a:rPr>
                        <a:t>STRN--NTRK2</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1200">
                          <a:latin typeface="Helvetica"/>
                          <a:ea typeface="Helvetica"/>
                          <a:cs typeface="Helvetica"/>
                          <a:sym typeface="Helvetica"/>
                        </a:rPr>
                        <a:t>17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1200">
                          <a:latin typeface="Helvetica"/>
                          <a:ea typeface="Helvetica"/>
                          <a:cs typeface="Helvetica"/>
                          <a:sym typeface="Helvetica"/>
                        </a:rPr>
                        <a:t>28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YES_LDAS</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r" defTabSz="457200">
                        <a:defRPr sz="1800"/>
                      </a:pPr>
                      <a:r>
                        <a:rPr sz="1200">
                          <a:latin typeface="Helvetica"/>
                          <a:ea typeface="Helvetica"/>
                          <a:cs typeface="Helvetica"/>
                          <a:sym typeface="Helvetica"/>
                        </a:rPr>
                        <a:t>6.2138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GT</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AG</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ENST00000263918.8</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1-412</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ENST00000277120.7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1397-2517</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c>
                  <a:txBody>
                    <a:bodyPr/>
                    <a:lstStyle/>
                    <a:p>
                      <a:pPr algn="l" defTabSz="457200">
                        <a:defRPr sz="1800"/>
                      </a:pPr>
                      <a:r>
                        <a:rPr sz="1200">
                          <a:latin typeface="Helvetica"/>
                          <a:ea typeface="Helvetica"/>
                          <a:cs typeface="Helvetica"/>
                          <a:sym typeface="Helvetica"/>
                        </a:rPr>
                        <a:t>INFRAME</a:t>
                      </a:r>
                    </a:p>
                  </a:txBody>
                  <a:tcPr marL="63500" marR="63500" marT="0" marB="0" anchor="ctr" anchorCtr="0" horzOverflow="overflow">
                    <a:lnL w="12700">
                      <a:solidFill>
                        <a:srgbClr val="CBCBCB"/>
                      </a:solidFill>
                      <a:miter lim="400000"/>
                    </a:lnL>
                    <a:lnR w="12700">
                      <a:solidFill>
                        <a:srgbClr val="CBCBCB"/>
                      </a:solidFill>
                      <a:miter lim="400000"/>
                    </a:lnR>
                    <a:lnT w="12700">
                      <a:solidFill>
                        <a:srgbClr val="CBCBCB"/>
                      </a:solidFill>
                      <a:miter lim="400000"/>
                    </a:lnT>
                    <a:lnB w="12700">
                      <a:solidFill>
                        <a:srgbClr val="CBCBCB"/>
                      </a:solidFill>
                      <a:miter lim="400000"/>
                    </a:lnB>
                  </a:tcPr>
                </a:tc>
              </a:tr>
            </a:tbl>
          </a:graphicData>
        </a:graphic>
      </p:graphicFrame>
      <p:pic>
        <p:nvPicPr>
          <p:cNvPr id="905" name="Image" descr="Image"/>
          <p:cNvPicPr>
            <a:picLocks noChangeAspect="1"/>
          </p:cNvPicPr>
          <p:nvPr/>
        </p:nvPicPr>
        <p:blipFill>
          <a:blip r:embed="rId3">
            <a:extLst/>
          </a:blip>
          <a:stretch>
            <a:fillRect/>
          </a:stretch>
        </p:blipFill>
        <p:spPr>
          <a:xfrm>
            <a:off x="579623" y="5302351"/>
            <a:ext cx="11845554" cy="4264025"/>
          </a:xfrm>
          <a:prstGeom prst="rect">
            <a:avLst/>
          </a:prstGeom>
          <a:ln w="12700">
            <a:miter lim="400000"/>
          </a:ln>
        </p:spPr>
      </p:pic>
      <p:sp>
        <p:nvSpPr>
          <p:cNvPr id="906" name="CDKN2A…"/>
          <p:cNvSpPr txBox="1"/>
          <p:nvPr/>
        </p:nvSpPr>
        <p:spPr>
          <a:xfrm>
            <a:off x="9455324" y="7892660"/>
            <a:ext cx="829922"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0" sz="1300">
                <a:latin typeface="Helvetica"/>
                <a:ea typeface="Helvetica"/>
                <a:cs typeface="Helvetica"/>
                <a:sym typeface="Helvetica"/>
              </a:defRPr>
            </a:pPr>
            <a:r>
              <a:t>CDKN2A</a:t>
            </a:r>
          </a:p>
          <a:p>
            <a:pPr algn="l" defTabSz="457200">
              <a:defRPr b="0" sz="1300">
                <a:latin typeface="Helvetica"/>
                <a:ea typeface="Helvetica"/>
                <a:cs typeface="Helvetica"/>
                <a:sym typeface="Helvetica"/>
              </a:defRPr>
            </a:pPr>
            <a:r>
              <a:t>CDKN2B</a:t>
            </a:r>
          </a:p>
        </p:txBody>
      </p:sp>
      <p:sp>
        <p:nvSpPr>
          <p:cNvPr id="907" name="Rounded Rectangle"/>
          <p:cNvSpPr/>
          <p:nvPr/>
        </p:nvSpPr>
        <p:spPr>
          <a:xfrm>
            <a:off x="10451076" y="7366466"/>
            <a:ext cx="120927" cy="737388"/>
          </a:xfrm>
          <a:prstGeom prst="roundRect">
            <a:avLst>
              <a:gd name="adj" fmla="val 50000"/>
            </a:avLst>
          </a:prstGeom>
          <a:ln w="25400">
            <a:solidFill>
              <a:schemeClr val="accent5">
                <a:hueOff val="-82419"/>
                <a:satOff val="-9513"/>
                <a:lumOff val="-16343"/>
              </a:scheme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aphicFrame>
        <p:nvGraphicFramePr>
          <p:cNvPr id="908" name="Table"/>
          <p:cNvGraphicFramePr/>
          <p:nvPr/>
        </p:nvGraphicFramePr>
        <p:xfrm>
          <a:off x="1366589" y="4127449"/>
          <a:ext cx="6781801" cy="3796653"/>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622300"/>
                <a:gridCol w="1346200"/>
                <a:gridCol w="1447800"/>
              </a:tblGrid>
              <a:tr h="253110">
                <a:tc>
                  <a:txBody>
                    <a:bodyPr/>
                    <a:lstStyle/>
                    <a:p>
                      <a:pPr algn="l" defTabSz="457200">
                        <a:defRPr b="0" sz="1800">
                          <a:solidFill>
                            <a:srgbClr val="000000"/>
                          </a:solidFill>
                        </a:defRPr>
                      </a:pPr>
                      <a:r>
                        <a:rPr b="1" sz="1000">
                          <a:sym typeface="Helvetica Neue"/>
                        </a:rPr>
                        <a:t>Gene</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b="0" sz="1800">
                          <a:solidFill>
                            <a:srgbClr val="000000"/>
                          </a:solidFill>
                        </a:defRPr>
                      </a:pPr>
                      <a:r>
                        <a:rPr b="1" sz="1000">
                          <a:sym typeface="Helvetica Neue"/>
                        </a:rPr>
                        <a:t>Alteration</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b="0" sz="1800">
                          <a:solidFill>
                            <a:srgbClr val="000000"/>
                          </a:solidFill>
                        </a:defRPr>
                      </a:pPr>
                      <a:r>
                        <a:rPr b="1" sz="1000">
                          <a:sym typeface="Helvetica Neue"/>
                        </a:rPr>
                        <a:t>Copy Number Change</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r>
              <a:tr h="253110">
                <a:tc>
                  <a:txBody>
                    <a:bodyPr/>
                    <a:lstStyle/>
                    <a:p>
                      <a:pPr algn="l" defTabSz="457200">
                        <a:defRPr sz="1800"/>
                      </a:pPr>
                      <a:r>
                        <a:rPr sz="1000">
                          <a:sym typeface="Helvetica Neue"/>
                        </a:rPr>
                        <a:t>CDKN2A</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l" defTabSz="457200">
                        <a:defRPr sz="1800"/>
                      </a:pPr>
                      <a:r>
                        <a:rPr sz="1000">
                          <a:sym typeface="Helvetica Neue"/>
                        </a:rPr>
                        <a:t>CDKN2A_Deletion</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1000">
                          <a:sym typeface="Helvetica Neue"/>
                        </a:rPr>
                        <a:t>0</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r>
              <a:tr h="253110">
                <a:tc>
                  <a:txBody>
                    <a:bodyPr/>
                    <a:lstStyle/>
                    <a:p>
                      <a:pPr algn="l" defTabSz="457200">
                        <a:defRPr sz="1800"/>
                      </a:pPr>
                      <a:r>
                        <a:rPr sz="1000">
                          <a:sym typeface="Helvetica Neue"/>
                        </a:rPr>
                        <a:t>CDKN2B</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1000">
                          <a:sym typeface="Helvetica Neue"/>
                        </a:rPr>
                        <a:t>CDKN2B_Deletion</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defRPr sz="1800"/>
                      </a:pPr>
                      <a:r>
                        <a:rPr sz="1000">
                          <a:sym typeface="Helvetica Neue"/>
                        </a:rPr>
                        <a:t>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253110">
                <a:tc>
                  <a:txBody>
                    <a:bodyPr/>
                    <a:lstStyle/>
                    <a:p>
                      <a:pPr algn="l" defTabSz="457200">
                        <a:defRPr sz="1800"/>
                      </a:pPr>
                      <a:r>
                        <a:rPr sz="1000">
                          <a:sym typeface="Helvetica Neue"/>
                        </a:rPr>
                        <a:t>FGFR2</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1000">
                          <a:sym typeface="Helvetica Neue"/>
                        </a:rPr>
                        <a:t>FGFR2_Amplification</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r" defTabSz="457200">
                        <a:defRPr sz="1800"/>
                      </a:pPr>
                      <a:r>
                        <a:rPr sz="1000">
                          <a:sym typeface="Helvetica Neue"/>
                        </a:rPr>
                        <a:t>6</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bl>
          </a:graphicData>
        </a:graphic>
      </p:graphicFrame>
      <p:sp>
        <p:nvSpPr>
          <p:cNvPr id="909" name="Rounded Rectangle"/>
          <p:cNvSpPr/>
          <p:nvPr/>
        </p:nvSpPr>
        <p:spPr>
          <a:xfrm>
            <a:off x="11953870" y="6443369"/>
            <a:ext cx="120928" cy="737387"/>
          </a:xfrm>
          <a:prstGeom prst="roundRect">
            <a:avLst>
              <a:gd name="adj" fmla="val 50000"/>
            </a:avLst>
          </a:prstGeom>
          <a:ln w="25400">
            <a:solidFill>
              <a:schemeClr val="accent5">
                <a:hueOff val="-82419"/>
                <a:satOff val="-9513"/>
                <a:lumOff val="-16343"/>
              </a:scheme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10" name="FGFR2"/>
          <p:cNvSpPr txBox="1"/>
          <p:nvPr/>
        </p:nvSpPr>
        <p:spPr>
          <a:xfrm>
            <a:off x="11483829" y="5849184"/>
            <a:ext cx="655471"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0" sz="1300">
                <a:latin typeface="Helvetica"/>
                <a:ea typeface="Helvetica"/>
                <a:cs typeface="Helvetica"/>
                <a:sym typeface="Helvetica"/>
              </a:defRPr>
            </a:lvl1pPr>
          </a:lstStyle>
          <a:p>
            <a:pPr/>
            <a:r>
              <a:t>FGFR2</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2" name="Reporting"/>
          <p:cNvSpPr txBox="1"/>
          <p:nvPr>
            <p:ph type="title" idx="4294967295"/>
          </p:nvPr>
        </p:nvSpPr>
        <p:spPr>
          <a:xfrm>
            <a:off x="8213640" y="929"/>
            <a:ext cx="4799130" cy="1328157"/>
          </a:xfrm>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Reporting</a:t>
            </a:r>
          </a:p>
        </p:txBody>
      </p:sp>
      <p:pic>
        <p:nvPicPr>
          <p:cNvPr id="913" name="Image" descr="Image"/>
          <p:cNvPicPr>
            <a:picLocks noChangeAspect="1"/>
          </p:cNvPicPr>
          <p:nvPr/>
        </p:nvPicPr>
        <p:blipFill>
          <a:blip r:embed="rId2">
            <a:extLst/>
          </a:blip>
          <a:stretch>
            <a:fillRect/>
          </a:stretch>
        </p:blipFill>
        <p:spPr>
          <a:xfrm>
            <a:off x="197624" y="-25246"/>
            <a:ext cx="8356499" cy="9753601"/>
          </a:xfrm>
          <a:prstGeom prst="rect">
            <a:avLst/>
          </a:prstGeom>
          <a:ln w="12700">
            <a:miter lim="400000"/>
          </a:ln>
        </p:spPr>
      </p:pic>
      <p:sp>
        <p:nvSpPr>
          <p:cNvPr id="914" name="Rounded Rectangle"/>
          <p:cNvSpPr/>
          <p:nvPr/>
        </p:nvSpPr>
        <p:spPr>
          <a:xfrm>
            <a:off x="197624" y="3989039"/>
            <a:ext cx="8298754" cy="2151566"/>
          </a:xfrm>
          <a:prstGeom prst="roundRect">
            <a:avLst>
              <a:gd name="adj" fmla="val 16002"/>
            </a:avLst>
          </a:prstGeom>
          <a:ln w="25400">
            <a:solidFill>
              <a:schemeClr val="accent5">
                <a:hueOff val="-82419"/>
                <a:satOff val="-9513"/>
                <a:lumOff val="-16343"/>
              </a:scheme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15" name="Rounded Rectangle"/>
          <p:cNvSpPr/>
          <p:nvPr/>
        </p:nvSpPr>
        <p:spPr>
          <a:xfrm>
            <a:off x="197624" y="131336"/>
            <a:ext cx="8298754" cy="1450976"/>
          </a:xfrm>
          <a:prstGeom prst="roundRect">
            <a:avLst>
              <a:gd name="adj" fmla="val 23728"/>
            </a:avLst>
          </a:prstGeom>
          <a:ln w="25400">
            <a:solidFill>
              <a:schemeClr val="accent5">
                <a:hueOff val="-82419"/>
                <a:satOff val="-9513"/>
                <a:lumOff val="-16343"/>
              </a:scheme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16" name="Rounded Rectangle"/>
          <p:cNvSpPr/>
          <p:nvPr/>
        </p:nvSpPr>
        <p:spPr>
          <a:xfrm>
            <a:off x="2644078" y="6602141"/>
            <a:ext cx="5690065" cy="2992864"/>
          </a:xfrm>
          <a:prstGeom prst="roundRect">
            <a:avLst>
              <a:gd name="adj" fmla="val 11504"/>
            </a:avLst>
          </a:prstGeom>
          <a:ln w="25400">
            <a:solidFill>
              <a:schemeClr val="accent5">
                <a:hueOff val="-82419"/>
                <a:satOff val="-9513"/>
                <a:lumOff val="-16343"/>
              </a:schemeClr>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17" name="Indicated Therapies…"/>
          <p:cNvSpPr txBox="1"/>
          <p:nvPr/>
        </p:nvSpPr>
        <p:spPr>
          <a:xfrm>
            <a:off x="8586691" y="3661471"/>
            <a:ext cx="4332428" cy="2806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4200"/>
              </a:spcBef>
              <a:defRPr b="0" sz="3600">
                <a:latin typeface="Helvetica Light"/>
                <a:ea typeface="Helvetica Light"/>
                <a:cs typeface="Helvetica Light"/>
                <a:sym typeface="Helvetica Light"/>
              </a:defRPr>
            </a:pPr>
            <a:r>
              <a:t>Indicated Therapies</a:t>
            </a:r>
          </a:p>
          <a:p>
            <a:pPr>
              <a:spcBef>
                <a:spcPts val="4200"/>
              </a:spcBef>
              <a:defRPr b="0" sz="3600">
                <a:latin typeface="Helvetica Light"/>
                <a:ea typeface="Helvetica Light"/>
                <a:cs typeface="Helvetica Light"/>
                <a:sym typeface="Helvetica Light"/>
              </a:defRPr>
            </a:pPr>
            <a:r>
              <a:t>Clinical Trials</a:t>
            </a:r>
          </a:p>
          <a:p>
            <a:pPr>
              <a:spcBef>
                <a:spcPts val="4200"/>
              </a:spcBef>
              <a:defRPr b="0" sz="3600">
                <a:latin typeface="Helvetica Light"/>
                <a:ea typeface="Helvetica Light"/>
                <a:cs typeface="Helvetica Light"/>
                <a:sym typeface="Helvetica Light"/>
              </a:defRPr>
            </a:pPr>
            <a:r>
              <a:t>Clinical Annotations</a:t>
            </a:r>
          </a:p>
        </p:txBody>
      </p:sp>
      <p:sp>
        <p:nvSpPr>
          <p:cNvPr id="918" name="Line"/>
          <p:cNvSpPr/>
          <p:nvPr/>
        </p:nvSpPr>
        <p:spPr>
          <a:xfrm flipH="1" flipV="1">
            <a:off x="6989336" y="1697618"/>
            <a:ext cx="1554357" cy="2168758"/>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19" name="Line"/>
          <p:cNvSpPr/>
          <p:nvPr/>
        </p:nvSpPr>
        <p:spPr>
          <a:xfrm flipH="1">
            <a:off x="8229972" y="6312287"/>
            <a:ext cx="520019" cy="520019"/>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20" name="Line"/>
          <p:cNvSpPr/>
          <p:nvPr/>
        </p:nvSpPr>
        <p:spPr>
          <a:xfrm flipH="1">
            <a:off x="8686351" y="5141519"/>
            <a:ext cx="625615" cy="1"/>
          </a:xfrm>
          <a:prstGeom prst="line">
            <a:avLst/>
          </a:prstGeom>
          <a:ln w="254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2" name="Integrative Reporting"/>
          <p:cNvSpPr txBox="1"/>
          <p:nvPr>
            <p:ph type="title" idx="4294967295"/>
          </p:nvPr>
        </p:nvSpPr>
        <p:spPr>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Integrative Reporting</a:t>
            </a:r>
          </a:p>
        </p:txBody>
      </p:sp>
      <p:sp>
        <p:nvSpPr>
          <p:cNvPr id="923" name="In the future, we will be able to add discrete data elements to EPIC (EHR) for genetic testing…"/>
          <p:cNvSpPr txBox="1"/>
          <p:nvPr>
            <p:ph type="body" sz="half" idx="4294967295"/>
          </p:nvPr>
        </p:nvSpPr>
        <p:spPr>
          <a:xfrm>
            <a:off x="952500" y="3121954"/>
            <a:ext cx="11099800" cy="3509692"/>
          </a:xfrm>
          <a:prstGeom prst="rect">
            <a:avLst/>
          </a:prstGeom>
        </p:spPr>
        <p:txBody>
          <a:bodyPr/>
          <a:lstStyle/>
          <a:p>
            <a:pPr lvl="1" marL="381000" indent="-381000">
              <a:spcBef>
                <a:spcPts val="2400"/>
              </a:spcBef>
              <a:buSzPct val="100000"/>
              <a:defRPr sz="3600">
                <a:latin typeface="Helvetica Light"/>
                <a:ea typeface="Helvetica Light"/>
                <a:cs typeface="Helvetica Light"/>
                <a:sym typeface="Helvetica Light"/>
              </a:defRPr>
            </a:pPr>
            <a:r>
              <a:t>In the future, we will be able to add discrete data elements to EPIC (EHR) for genetic testing</a:t>
            </a:r>
          </a:p>
          <a:p>
            <a:pPr lvl="1" marL="381000" indent="-381000">
              <a:spcBef>
                <a:spcPts val="2400"/>
              </a:spcBef>
              <a:buSzPct val="100000"/>
              <a:defRPr sz="3600">
                <a:latin typeface="Helvetica Light"/>
                <a:ea typeface="Helvetica Light"/>
                <a:cs typeface="Helvetica Light"/>
                <a:sym typeface="Helvetica Light"/>
              </a:defRPr>
            </a:pPr>
            <a:r>
              <a:t>Discrete data elements (as opposed to pdfs) will allow for the integration of pathology reports — FISH, NGS, IHC, etc</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5" name="Rectangle"/>
          <p:cNvSpPr/>
          <p:nvPr/>
        </p:nvSpPr>
        <p:spPr>
          <a:xfrm>
            <a:off x="1397000" y="1663455"/>
            <a:ext cx="3229930" cy="1019797"/>
          </a:xfrm>
          <a:prstGeom prst="rect">
            <a:avLst/>
          </a:prstGeom>
          <a:solidFill>
            <a:schemeClr val="accent5">
              <a:hueOff val="-82419"/>
              <a:satOff val="-9513"/>
              <a:lumOff val="-16343"/>
            </a:schemeClr>
          </a:solidFill>
          <a:ln w="12700">
            <a:miter lim="400000"/>
          </a:ln>
        </p:spPr>
        <p:txBody>
          <a:bodyPr lIns="65023" tIns="65023" rIns="65023" bIns="65023" anchor="ctr"/>
          <a:lstStyle/>
          <a:p>
            <a:pPr defTabSz="1300480">
              <a:defRPr>
                <a:solidFill>
                  <a:srgbClr val="FFFFFF"/>
                </a:solidFill>
                <a:latin typeface="Calibri"/>
                <a:ea typeface="Calibri"/>
                <a:cs typeface="Calibri"/>
                <a:sym typeface="Calibri"/>
              </a:defRPr>
            </a:pPr>
          </a:p>
        </p:txBody>
      </p:sp>
      <p:sp>
        <p:nvSpPr>
          <p:cNvPr id="926" name="Variant Predictions"/>
          <p:cNvSpPr txBox="1"/>
          <p:nvPr/>
        </p:nvSpPr>
        <p:spPr>
          <a:xfrm>
            <a:off x="1397000" y="1645552"/>
            <a:ext cx="3229930"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defTabSz="1300480">
              <a:defRPr b="0" sz="3000">
                <a:solidFill>
                  <a:srgbClr val="FFFFFF"/>
                </a:solidFill>
                <a:latin typeface="Helvetica Light"/>
                <a:ea typeface="Helvetica Light"/>
                <a:cs typeface="Helvetica Light"/>
                <a:sym typeface="Helvetica Light"/>
              </a:defRPr>
            </a:lvl1pPr>
          </a:lstStyle>
          <a:p>
            <a:pPr/>
            <a:r>
              <a:t>Variant Predictions</a:t>
            </a:r>
          </a:p>
        </p:txBody>
      </p:sp>
      <p:sp>
        <p:nvSpPr>
          <p:cNvPr id="927" name="Oval"/>
          <p:cNvSpPr/>
          <p:nvPr/>
        </p:nvSpPr>
        <p:spPr>
          <a:xfrm>
            <a:off x="1397000" y="3575051"/>
            <a:ext cx="3229930" cy="1869646"/>
          </a:xfrm>
          <a:prstGeom prst="ellipse">
            <a:avLst/>
          </a:prstGeom>
          <a:solidFill>
            <a:schemeClr val="accent1">
              <a:hueOff val="114395"/>
              <a:lumOff val="-24975"/>
            </a:schemeClr>
          </a:solidFill>
          <a:ln w="12700">
            <a:miter lim="400000"/>
          </a:ln>
        </p:spPr>
        <p:txBody>
          <a:bodyPr lIns="65023" tIns="65023" rIns="65023" bIns="65023" anchor="ctr"/>
          <a:lstStyle/>
          <a:p>
            <a:pPr defTabSz="1300480">
              <a:defRPr>
                <a:solidFill>
                  <a:srgbClr val="FFFFFF"/>
                </a:solidFill>
                <a:latin typeface="Calibri"/>
                <a:ea typeface="Calibri"/>
                <a:cs typeface="Calibri"/>
                <a:sym typeface="Calibri"/>
              </a:defRPr>
            </a:pPr>
          </a:p>
        </p:txBody>
      </p:sp>
      <p:sp>
        <p:nvSpPr>
          <p:cNvPr id="928" name="UTSW Clinically Operable Interpretations kNowledgebase"/>
          <p:cNvSpPr txBox="1"/>
          <p:nvPr/>
        </p:nvSpPr>
        <p:spPr>
          <a:xfrm>
            <a:off x="1623114" y="3695549"/>
            <a:ext cx="2777702" cy="1603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a:defRPr b="0">
                <a:solidFill>
                  <a:srgbClr val="FFFFFF"/>
                </a:solidFill>
                <a:latin typeface="Helvetica Light"/>
                <a:ea typeface="Helvetica Light"/>
                <a:cs typeface="Helvetica Light"/>
                <a:sym typeface="Helvetica Light"/>
              </a:defRPr>
            </a:lvl1pPr>
          </a:lstStyle>
          <a:p>
            <a:pPr/>
            <a:r>
              <a:t>UTSW Clinically Operable Interpretations kNowledgebase</a:t>
            </a:r>
          </a:p>
        </p:txBody>
      </p:sp>
      <p:sp>
        <p:nvSpPr>
          <p:cNvPr id="929" name="Down Arrow 10"/>
          <p:cNvSpPr/>
          <p:nvPr/>
        </p:nvSpPr>
        <p:spPr>
          <a:xfrm>
            <a:off x="2853374" y="2808530"/>
            <a:ext cx="317182" cy="701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20"/>
                </a:moveTo>
                <a:lnTo>
                  <a:pt x="5400" y="16720"/>
                </a:lnTo>
                <a:lnTo>
                  <a:pt x="5400" y="0"/>
                </a:lnTo>
                <a:lnTo>
                  <a:pt x="16200" y="0"/>
                </a:lnTo>
                <a:lnTo>
                  <a:pt x="16200" y="16720"/>
                </a:lnTo>
                <a:lnTo>
                  <a:pt x="21600" y="16720"/>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930" name="Down Arrow 13"/>
          <p:cNvSpPr/>
          <p:nvPr/>
        </p:nvSpPr>
        <p:spPr>
          <a:xfrm>
            <a:off x="2729853" y="5515649"/>
            <a:ext cx="379308" cy="10197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583"/>
                </a:moveTo>
                <a:lnTo>
                  <a:pt x="5400" y="17583"/>
                </a:lnTo>
                <a:lnTo>
                  <a:pt x="5400" y="0"/>
                </a:lnTo>
                <a:lnTo>
                  <a:pt x="16200" y="0"/>
                </a:lnTo>
                <a:lnTo>
                  <a:pt x="16200" y="17583"/>
                </a:lnTo>
                <a:lnTo>
                  <a:pt x="21600" y="17583"/>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931" name="TextBox 15"/>
          <p:cNvSpPr txBox="1"/>
          <p:nvPr/>
        </p:nvSpPr>
        <p:spPr>
          <a:xfrm>
            <a:off x="5932053" y="6834999"/>
            <a:ext cx="2095613"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sz="3000">
                <a:latin typeface="Helvetica Light"/>
                <a:ea typeface="Helvetica Light"/>
                <a:cs typeface="Helvetica Light"/>
                <a:sym typeface="Helvetica Light"/>
              </a:defRPr>
            </a:lvl1pPr>
          </a:lstStyle>
          <a:p>
            <a:pPr/>
            <a:r>
              <a:t>Change in Treatment</a:t>
            </a:r>
          </a:p>
        </p:txBody>
      </p:sp>
      <p:sp>
        <p:nvSpPr>
          <p:cNvPr id="932" name="TextBox 17"/>
          <p:cNvSpPr txBox="1"/>
          <p:nvPr/>
        </p:nvSpPr>
        <p:spPr>
          <a:xfrm>
            <a:off x="9708893" y="6834999"/>
            <a:ext cx="2300414" cy="10444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1300480">
              <a:defRPr b="0" sz="3000">
                <a:latin typeface="Helvetica Light"/>
                <a:ea typeface="Helvetica Light"/>
                <a:cs typeface="Helvetica Light"/>
                <a:sym typeface="Helvetica Light"/>
              </a:defRPr>
            </a:lvl1pPr>
          </a:lstStyle>
          <a:p>
            <a:pPr/>
            <a:r>
              <a:t>Patient Outcomes</a:t>
            </a:r>
          </a:p>
        </p:txBody>
      </p:sp>
      <p:sp>
        <p:nvSpPr>
          <p:cNvPr id="933" name="TextBox 24"/>
          <p:cNvSpPr txBox="1"/>
          <p:nvPr/>
        </p:nvSpPr>
        <p:spPr>
          <a:xfrm>
            <a:off x="947438" y="6606399"/>
            <a:ext cx="3423188" cy="15016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1300480">
              <a:defRPr b="0" sz="3000">
                <a:latin typeface="Helvetica Light"/>
                <a:ea typeface="Helvetica Light"/>
                <a:cs typeface="Helvetica Light"/>
                <a:sym typeface="Helvetica Light"/>
              </a:defRPr>
            </a:pPr>
            <a:r>
              <a:t>Mutation Predicted</a:t>
            </a:r>
          </a:p>
          <a:p>
            <a:pPr defTabSz="1300480">
              <a:defRPr b="0" sz="3000">
                <a:latin typeface="Helvetica Light"/>
                <a:ea typeface="Helvetica Light"/>
                <a:cs typeface="Helvetica Light"/>
                <a:sym typeface="Helvetica Light"/>
              </a:defRPr>
            </a:pPr>
            <a:r>
              <a:t>Treatment &amp; Clinical Trials</a:t>
            </a:r>
          </a:p>
        </p:txBody>
      </p:sp>
      <p:sp>
        <p:nvSpPr>
          <p:cNvPr id="934" name="Oval 29"/>
          <p:cNvSpPr/>
          <p:nvPr/>
        </p:nvSpPr>
        <p:spPr>
          <a:xfrm>
            <a:off x="9660837" y="3756228"/>
            <a:ext cx="2396525" cy="1869646"/>
          </a:xfrm>
          <a:prstGeom prst="ellipse">
            <a:avLst/>
          </a:pr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935" name="Down Arrow 11"/>
          <p:cNvSpPr/>
          <p:nvPr/>
        </p:nvSpPr>
        <p:spPr>
          <a:xfrm flipH="1" rot="16200000">
            <a:off x="8704756" y="6691341"/>
            <a:ext cx="327046" cy="13317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48"/>
                </a:moveTo>
                <a:lnTo>
                  <a:pt x="5400" y="18948"/>
                </a:lnTo>
                <a:lnTo>
                  <a:pt x="5400" y="0"/>
                </a:lnTo>
                <a:lnTo>
                  <a:pt x="16200" y="0"/>
                </a:lnTo>
                <a:lnTo>
                  <a:pt x="16200" y="18948"/>
                </a:lnTo>
                <a:lnTo>
                  <a:pt x="21600" y="18948"/>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936" name="Down Arrow 11"/>
          <p:cNvSpPr/>
          <p:nvPr/>
        </p:nvSpPr>
        <p:spPr>
          <a:xfrm flipH="1" rot="16200000">
            <a:off x="4927917" y="6691341"/>
            <a:ext cx="327047" cy="13317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48"/>
                </a:moveTo>
                <a:lnTo>
                  <a:pt x="5400" y="18948"/>
                </a:lnTo>
                <a:lnTo>
                  <a:pt x="5400" y="0"/>
                </a:lnTo>
                <a:lnTo>
                  <a:pt x="16200" y="0"/>
                </a:lnTo>
                <a:lnTo>
                  <a:pt x="16200" y="18948"/>
                </a:lnTo>
                <a:lnTo>
                  <a:pt x="21600" y="18948"/>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937" name="Clinical Research Database"/>
          <p:cNvSpPr txBox="1"/>
          <p:nvPr/>
        </p:nvSpPr>
        <p:spPr>
          <a:xfrm>
            <a:off x="9756948" y="3954451"/>
            <a:ext cx="2300414"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1300480">
              <a:defRPr b="0" sz="3000">
                <a:solidFill>
                  <a:srgbClr val="FFFFFF"/>
                </a:solidFill>
                <a:latin typeface="Helvetica Light"/>
                <a:ea typeface="Helvetica Light"/>
                <a:cs typeface="Helvetica Light"/>
                <a:sym typeface="Helvetica Light"/>
              </a:defRPr>
            </a:lvl1pPr>
          </a:lstStyle>
          <a:p>
            <a:pPr/>
            <a:r>
              <a:t>Clinical Research Database</a:t>
            </a:r>
          </a:p>
        </p:txBody>
      </p:sp>
      <p:sp>
        <p:nvSpPr>
          <p:cNvPr id="938" name="Down Arrow 10"/>
          <p:cNvSpPr/>
          <p:nvPr/>
        </p:nvSpPr>
        <p:spPr>
          <a:xfrm flipH="1" rot="10800000">
            <a:off x="10700509" y="6136873"/>
            <a:ext cx="317182" cy="7018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20"/>
                </a:moveTo>
                <a:lnTo>
                  <a:pt x="5400" y="16720"/>
                </a:lnTo>
                <a:lnTo>
                  <a:pt x="5400" y="0"/>
                </a:lnTo>
                <a:lnTo>
                  <a:pt x="16200" y="0"/>
                </a:lnTo>
                <a:lnTo>
                  <a:pt x="16200" y="16720"/>
                </a:lnTo>
                <a:lnTo>
                  <a:pt x="21600" y="16720"/>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939" name="Down Arrow 11"/>
          <p:cNvSpPr/>
          <p:nvPr/>
        </p:nvSpPr>
        <p:spPr>
          <a:xfrm flipH="1" rot="5400000">
            <a:off x="9090020" y="4410432"/>
            <a:ext cx="327047" cy="561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48"/>
                </a:moveTo>
                <a:lnTo>
                  <a:pt x="5400" y="18948"/>
                </a:lnTo>
                <a:lnTo>
                  <a:pt x="5400" y="0"/>
                </a:lnTo>
                <a:lnTo>
                  <a:pt x="16200" y="0"/>
                </a:lnTo>
                <a:lnTo>
                  <a:pt x="16200" y="18948"/>
                </a:lnTo>
                <a:lnTo>
                  <a:pt x="21600" y="18948"/>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940" name="Rectangle"/>
          <p:cNvSpPr/>
          <p:nvPr/>
        </p:nvSpPr>
        <p:spPr>
          <a:xfrm>
            <a:off x="5841027" y="3650253"/>
            <a:ext cx="2777702" cy="2081596"/>
          </a:xfrm>
          <a:prstGeom prst="rect">
            <a:avLst/>
          </a:prstGeom>
          <a:solidFill>
            <a:schemeClr val="accent5">
              <a:hueOff val="-82419"/>
              <a:satOff val="-9513"/>
              <a:lumOff val="-16343"/>
            </a:schemeClr>
          </a:solidFill>
          <a:ln w="12700">
            <a:miter lim="400000"/>
          </a:ln>
        </p:spPr>
        <p:txBody>
          <a:bodyPr lIns="65023" tIns="65023" rIns="65023" bIns="65023" anchor="ctr"/>
          <a:lstStyle/>
          <a:p>
            <a:pPr defTabSz="1300480">
              <a:defRPr>
                <a:solidFill>
                  <a:srgbClr val="FFFFFF"/>
                </a:solidFill>
                <a:latin typeface="Calibri"/>
                <a:ea typeface="Calibri"/>
                <a:cs typeface="Calibri"/>
                <a:sym typeface="Calibri"/>
              </a:defRPr>
            </a:pPr>
          </a:p>
        </p:txBody>
      </p:sp>
      <p:sp>
        <p:nvSpPr>
          <p:cNvPr id="941" name="Patient Mutational Profile Comparison"/>
          <p:cNvSpPr txBox="1"/>
          <p:nvPr/>
        </p:nvSpPr>
        <p:spPr>
          <a:xfrm>
            <a:off x="5880201" y="3711627"/>
            <a:ext cx="2699355" cy="1958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spAutoFit/>
          </a:bodyPr>
          <a:lstStyle>
            <a:lvl1pPr defTabSz="1300480">
              <a:defRPr b="0" sz="3000">
                <a:solidFill>
                  <a:srgbClr val="FFFFFF"/>
                </a:solidFill>
                <a:latin typeface="Helvetica Light"/>
                <a:ea typeface="Helvetica Light"/>
                <a:cs typeface="Helvetica Light"/>
                <a:sym typeface="Helvetica Light"/>
              </a:defRPr>
            </a:lvl1pPr>
          </a:lstStyle>
          <a:p>
            <a:pPr/>
            <a:r>
              <a:t>Patient Mutational Profile Comparison</a:t>
            </a:r>
          </a:p>
        </p:txBody>
      </p:sp>
      <p:sp>
        <p:nvSpPr>
          <p:cNvPr id="942" name="Down Arrow 11"/>
          <p:cNvSpPr/>
          <p:nvPr/>
        </p:nvSpPr>
        <p:spPr>
          <a:xfrm flipH="1" rot="5400000">
            <a:off x="5042690" y="4410432"/>
            <a:ext cx="327046" cy="561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48"/>
                </a:moveTo>
                <a:lnTo>
                  <a:pt x="5400" y="18948"/>
                </a:lnTo>
                <a:lnTo>
                  <a:pt x="5400" y="0"/>
                </a:lnTo>
                <a:lnTo>
                  <a:pt x="16200" y="0"/>
                </a:lnTo>
                <a:lnTo>
                  <a:pt x="16200" y="18948"/>
                </a:lnTo>
                <a:lnTo>
                  <a:pt x="21600" y="18948"/>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943" name="Down Arrow 11"/>
          <p:cNvSpPr/>
          <p:nvPr/>
        </p:nvSpPr>
        <p:spPr>
          <a:xfrm flipH="1" rot="8100000">
            <a:off x="9159217" y="2254163"/>
            <a:ext cx="327047" cy="1915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48"/>
                </a:moveTo>
                <a:lnTo>
                  <a:pt x="5400" y="18948"/>
                </a:lnTo>
                <a:lnTo>
                  <a:pt x="5400" y="0"/>
                </a:lnTo>
                <a:lnTo>
                  <a:pt x="16200" y="0"/>
                </a:lnTo>
                <a:lnTo>
                  <a:pt x="16200" y="18948"/>
                </a:lnTo>
                <a:lnTo>
                  <a:pt x="21600" y="18948"/>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944" name="Oval 29"/>
          <p:cNvSpPr/>
          <p:nvPr/>
        </p:nvSpPr>
        <p:spPr>
          <a:xfrm>
            <a:off x="5760335" y="1170742"/>
            <a:ext cx="2939086" cy="1953047"/>
          </a:xfrm>
          <a:prstGeom prst="ellipse">
            <a:avLst/>
          </a:pr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
        <p:nvSpPr>
          <p:cNvPr id="945" name="Oncologist Initiated Clinical Trials"/>
          <p:cNvSpPr txBox="1"/>
          <p:nvPr/>
        </p:nvSpPr>
        <p:spPr>
          <a:xfrm>
            <a:off x="6079671" y="1245565"/>
            <a:ext cx="2300414" cy="193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1300480">
              <a:defRPr b="0" sz="3000">
                <a:solidFill>
                  <a:srgbClr val="FFFFFF"/>
                </a:solidFill>
                <a:latin typeface="Helvetica Light"/>
                <a:ea typeface="Helvetica Light"/>
                <a:cs typeface="Helvetica Light"/>
                <a:sym typeface="Helvetica Light"/>
              </a:defRPr>
            </a:lvl1pPr>
          </a:lstStyle>
          <a:p>
            <a:pPr/>
            <a:r>
              <a:t>Oncologist Initiated Clinical Trials</a:t>
            </a:r>
          </a:p>
        </p:txBody>
      </p:sp>
      <p:sp>
        <p:nvSpPr>
          <p:cNvPr id="946" name="Down Arrow 11"/>
          <p:cNvSpPr/>
          <p:nvPr/>
        </p:nvSpPr>
        <p:spPr>
          <a:xfrm flipH="1" rot="2700000">
            <a:off x="4948078" y="2311977"/>
            <a:ext cx="327047" cy="1915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948"/>
                </a:moveTo>
                <a:lnTo>
                  <a:pt x="5400" y="18948"/>
                </a:lnTo>
                <a:lnTo>
                  <a:pt x="5400" y="0"/>
                </a:lnTo>
                <a:lnTo>
                  <a:pt x="16200" y="0"/>
                </a:lnTo>
                <a:lnTo>
                  <a:pt x="16200" y="18948"/>
                </a:lnTo>
                <a:lnTo>
                  <a:pt x="21600" y="18948"/>
                </a:lnTo>
                <a:lnTo>
                  <a:pt x="10800" y="21600"/>
                </a:lnTo>
                <a:close/>
              </a:path>
            </a:pathLst>
          </a:custGeom>
          <a:solidFill>
            <a:schemeClr val="accent1">
              <a:hueOff val="114395"/>
              <a:lumOff val="-24975"/>
            </a:schemeClr>
          </a:solidFill>
          <a:ln w="12700">
            <a:miter lim="400000"/>
          </a:ln>
        </p:spPr>
        <p:txBody>
          <a:bodyPr lIns="65023" tIns="65023" rIns="65023" bIns="65023" anchor="ctr"/>
          <a:lstStyle/>
          <a:p>
            <a:pPr defTabSz="1300480">
              <a:defRPr b="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8" name="Image" descr="Image"/>
          <p:cNvPicPr>
            <a:picLocks noChangeAspect="1"/>
          </p:cNvPicPr>
          <p:nvPr/>
        </p:nvPicPr>
        <p:blipFill>
          <a:blip r:embed="rId2">
            <a:extLst/>
          </a:blip>
          <a:stretch>
            <a:fillRect/>
          </a:stretch>
        </p:blipFill>
        <p:spPr>
          <a:xfrm>
            <a:off x="1610473" y="1969712"/>
            <a:ext cx="9783854" cy="5814176"/>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950" name="Image" descr="Image"/>
          <p:cNvPicPr>
            <a:picLocks noChangeAspect="1"/>
          </p:cNvPicPr>
          <p:nvPr/>
        </p:nvPicPr>
        <p:blipFill>
          <a:blip r:embed="rId2">
            <a:extLst/>
          </a:blip>
          <a:stretch>
            <a:fillRect/>
          </a:stretch>
        </p:blipFill>
        <p:spPr>
          <a:xfrm>
            <a:off x="308322" y="83294"/>
            <a:ext cx="12388156" cy="9587012"/>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52" name="AGCTATGATCGCAGAGCTCGGGCATAGCTAGCGCTAGAGCTCGCGATCGCAGAGTCGA…"/>
          <p:cNvSpPr txBox="1"/>
          <p:nvPr/>
        </p:nvSpPr>
        <p:spPr>
          <a:xfrm>
            <a:off x="231636" y="6909198"/>
            <a:ext cx="12541529"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2800">
                <a:latin typeface="Courier"/>
                <a:ea typeface="Courier"/>
                <a:cs typeface="Courier"/>
                <a:sym typeface="Courier"/>
              </a:defRPr>
            </a:pPr>
            <a:r>
              <a:t>AGCTATGATCGCAGAGCTCGGGCATAGCTAGCGCTAGAGCTCGCGATCGCAGAGTCGA</a:t>
            </a:r>
          </a:p>
          <a:p>
            <a:pPr defTabSz="914400">
              <a:defRPr b="0" sz="2800">
                <a:latin typeface="Courier"/>
                <a:ea typeface="Courier"/>
                <a:cs typeface="Courier"/>
                <a:sym typeface="Courier"/>
              </a:defRPr>
            </a:pPr>
            <a:r>
              <a:t>Genome</a:t>
            </a:r>
          </a:p>
        </p:txBody>
      </p:sp>
      <p:sp>
        <p:nvSpPr>
          <p:cNvPr id="953" name="Read  GATCGCAGAGCTCGGGCATAGCTAGCGC"/>
          <p:cNvSpPr txBox="1"/>
          <p:nvPr/>
        </p:nvSpPr>
        <p:spPr>
          <a:xfrm>
            <a:off x="1683745" y="4294103"/>
            <a:ext cx="7572956" cy="1386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b="0" sz="2800">
                <a:latin typeface="Courier"/>
                <a:ea typeface="Courier"/>
                <a:cs typeface="Courier"/>
                <a:sym typeface="Courier"/>
              </a:defRPr>
            </a:pPr>
          </a:p>
          <a:p>
            <a:pPr algn="l" defTabSz="914400">
              <a:defRPr b="0" sz="2800">
                <a:latin typeface="Courier"/>
                <a:ea typeface="Courier"/>
                <a:cs typeface="Courier"/>
                <a:sym typeface="Courier"/>
              </a:defRPr>
            </a:pPr>
            <a:r>
              <a:t>Read  </a:t>
            </a:r>
            <a:r>
              <a:rPr>
                <a:solidFill>
                  <a:srgbClr val="C82506"/>
                </a:solidFill>
              </a:rPr>
              <a:t>GATCGCAGAG</a:t>
            </a:r>
            <a:r>
              <a:t>CTCGGGCATAGCTAGCGC</a:t>
            </a:r>
          </a:p>
        </p:txBody>
      </p:sp>
      <p:sp>
        <p:nvSpPr>
          <p:cNvPr id="954" name="Short Read Aligners"/>
          <p:cNvSpPr txBox="1"/>
          <p:nvPr>
            <p:ph type="title"/>
          </p:nvPr>
        </p:nvSpPr>
        <p:spPr>
          <a:prstGeom prst="rect">
            <a:avLst/>
          </a:prstGeom>
        </p:spPr>
        <p:txBody>
          <a:bodyPr/>
          <a:lstStyle>
            <a:lvl1pPr>
              <a:defRPr>
                <a:latin typeface="Helvetica Light"/>
                <a:ea typeface="Helvetica Light"/>
                <a:cs typeface="Helvetica Light"/>
                <a:sym typeface="Helvetica Light"/>
              </a:defRPr>
            </a:lvl1pPr>
          </a:lstStyle>
          <a:p>
            <a:pPr/>
            <a:r>
              <a:t>Short Read Aligners</a:t>
            </a:r>
          </a:p>
        </p:txBody>
      </p:sp>
      <p:sp>
        <p:nvSpPr>
          <p:cNvPr id="955" name="Seed"/>
          <p:cNvSpPr txBox="1"/>
          <p:nvPr/>
        </p:nvSpPr>
        <p:spPr>
          <a:xfrm>
            <a:off x="3431236" y="5407849"/>
            <a:ext cx="121175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a:solidFill>
                  <a:srgbClr val="C82506"/>
                </a:solidFill>
                <a:latin typeface="Courier"/>
                <a:ea typeface="Courier"/>
                <a:cs typeface="Courier"/>
                <a:sym typeface="Courier"/>
              </a:defRPr>
            </a:lvl1pPr>
          </a:lstStyle>
          <a:p>
            <a:pPr/>
            <a:r>
              <a:t>Seed</a:t>
            </a:r>
          </a:p>
        </p:txBody>
      </p:sp>
      <p:sp>
        <p:nvSpPr>
          <p:cNvPr id="956" name="Seeding represents the first few tens of base pairs of a read. The seed part of a read is expected to contain less erroneous characters due to the specifics of the NGS technologies."/>
          <p:cNvSpPr txBox="1"/>
          <p:nvPr/>
        </p:nvSpPr>
        <p:spPr>
          <a:xfrm>
            <a:off x="96342" y="2081562"/>
            <a:ext cx="12812116"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b="0" sz="3600">
                <a:latin typeface="Helvetica Light"/>
                <a:ea typeface="Helvetica Light"/>
                <a:cs typeface="Helvetica Light"/>
                <a:sym typeface="Helvetica Light"/>
              </a:defRPr>
            </a:lvl1pPr>
          </a:lstStyle>
          <a:p>
            <a:pPr/>
            <a:r>
              <a:t>Seeding represents the first few tens of base pairs of a read. The seed part of a read is expected to contain less erroneous characters due to the specifics of the NGS technologies.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58" name="History of Sequencing"/>
          <p:cNvSpPr txBox="1"/>
          <p:nvPr>
            <p:ph type="title" idx="4294967295"/>
          </p:nvPr>
        </p:nvSpPr>
        <p:spPr>
          <a:xfrm>
            <a:off x="75866" y="-159153"/>
            <a:ext cx="6211532" cy="1574801"/>
          </a:xfrm>
          <a:prstGeom prst="rect">
            <a:avLst/>
          </a:prstGeom>
        </p:spPr>
        <p:txBody>
          <a:bodyPr/>
          <a:lstStyle>
            <a:lvl1pPr>
              <a:defRPr sz="4800">
                <a:latin typeface="Helvetica"/>
                <a:ea typeface="Helvetica"/>
                <a:cs typeface="Helvetica"/>
                <a:sym typeface="Helvetica"/>
              </a:defRPr>
            </a:lvl1pPr>
          </a:lstStyle>
          <a:p>
            <a:pPr/>
            <a:r>
              <a:t>History of Sequencing</a:t>
            </a:r>
          </a:p>
        </p:txBody>
      </p:sp>
      <p:sp>
        <p:nvSpPr>
          <p:cNvPr id="959" name="Line"/>
          <p:cNvSpPr/>
          <p:nvPr/>
        </p:nvSpPr>
        <p:spPr>
          <a:xfrm>
            <a:off x="125589" y="8019503"/>
            <a:ext cx="12581225" cy="1"/>
          </a:xfrm>
          <a:prstGeom prst="line">
            <a:avLst/>
          </a:prstGeom>
          <a:ln w="25400">
            <a:solidFill>
              <a:srgbClr val="000000"/>
            </a:solidFill>
            <a:miter lim="400000"/>
          </a:ln>
        </p:spPr>
        <p:txBody>
          <a:bodyPr lIns="50800" tIns="50800" rIns="50800" bIns="50800" anchor="ctr"/>
          <a:lstStyle/>
          <a:p>
            <a:pPr>
              <a:defRPr b="0" sz="40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960" name="Watson and Crick solve the three-dimensional structure of DNA, working from crystallographic data produced by Rosalind Franklin and Maurice Wilkins"/>
          <p:cNvSpPr txBox="1"/>
          <p:nvPr/>
        </p:nvSpPr>
        <p:spPr>
          <a:xfrm rot="18900000">
            <a:off x="-1118962" y="4501775"/>
            <a:ext cx="9107306"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600">
                <a:latin typeface="Helvetica"/>
                <a:ea typeface="Helvetica"/>
                <a:cs typeface="Helvetica"/>
                <a:sym typeface="Helvetica"/>
              </a:defRPr>
            </a:lvl1pPr>
          </a:lstStyle>
          <a:p>
            <a:pPr/>
            <a:r>
              <a:t>Watson and Crick solve the three-dimensional structure of DNA, working from crystallographic data produced by Rosalind Franklin and Maurice Wilkins</a:t>
            </a:r>
          </a:p>
        </p:txBody>
      </p:sp>
      <p:sp>
        <p:nvSpPr>
          <p:cNvPr id="961" name="1953"/>
          <p:cNvSpPr txBox="1"/>
          <p:nvPr/>
        </p:nvSpPr>
        <p:spPr>
          <a:xfrm rot="16200000">
            <a:off x="-132788" y="8226191"/>
            <a:ext cx="7923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Helvetica"/>
                <a:ea typeface="Helvetica"/>
                <a:cs typeface="Helvetica"/>
                <a:sym typeface="Helvetica"/>
              </a:defRPr>
            </a:lvl1pPr>
          </a:lstStyle>
          <a:p>
            <a:pPr/>
            <a:r>
              <a:t>1953</a:t>
            </a:r>
          </a:p>
        </p:txBody>
      </p:sp>
      <p:sp>
        <p:nvSpPr>
          <p:cNvPr id="962" name="1965"/>
          <p:cNvSpPr txBox="1"/>
          <p:nvPr/>
        </p:nvSpPr>
        <p:spPr>
          <a:xfrm rot="16200000">
            <a:off x="1164398" y="8226191"/>
            <a:ext cx="7923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Helvetica"/>
                <a:ea typeface="Helvetica"/>
                <a:cs typeface="Helvetica"/>
                <a:sym typeface="Helvetica"/>
              </a:defRPr>
            </a:lvl1pPr>
          </a:lstStyle>
          <a:p>
            <a:pPr/>
            <a:r>
              <a:t>1965</a:t>
            </a:r>
          </a:p>
        </p:txBody>
      </p:sp>
      <p:sp>
        <p:nvSpPr>
          <p:cNvPr id="963" name="Robert Holley and colleagues were able to produce the first whole nucleic acid sequence; Fred Sanger and colleagues developed a related technique based on the detection of radiolabelled partial-digestion fragments after two-dimensional fractionation"/>
          <p:cNvSpPr txBox="1"/>
          <p:nvPr/>
        </p:nvSpPr>
        <p:spPr>
          <a:xfrm rot="18900000">
            <a:off x="254749" y="4137626"/>
            <a:ext cx="9030689"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1600">
                <a:solidFill>
                  <a:srgbClr val="C82506"/>
                </a:solidFill>
                <a:latin typeface="Helvetica"/>
                <a:ea typeface="Helvetica"/>
                <a:cs typeface="Helvetica"/>
                <a:sym typeface="Helvetica"/>
              </a:defRPr>
            </a:lvl1pPr>
          </a:lstStyle>
          <a:p>
            <a:pPr/>
            <a:r>
              <a:t>Robert Holley and colleagues were able to produce the first whole nucleic acid sequence; Fred Sanger and colleagues developed a related technique based on the detection of radiolabelled partial-digestion fragments after two-dimensional fractionation</a:t>
            </a:r>
          </a:p>
        </p:txBody>
      </p:sp>
      <p:sp>
        <p:nvSpPr>
          <p:cNvPr id="964" name="1972"/>
          <p:cNvSpPr txBox="1"/>
          <p:nvPr/>
        </p:nvSpPr>
        <p:spPr>
          <a:xfrm rot="16200000">
            <a:off x="2461585" y="8226191"/>
            <a:ext cx="7923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Helvetica"/>
                <a:ea typeface="Helvetica"/>
                <a:cs typeface="Helvetica"/>
                <a:sym typeface="Helvetica"/>
              </a:defRPr>
            </a:lvl1pPr>
          </a:lstStyle>
          <a:p>
            <a:pPr/>
            <a:r>
              <a:t>1972</a:t>
            </a:r>
          </a:p>
        </p:txBody>
      </p:sp>
      <p:sp>
        <p:nvSpPr>
          <p:cNvPr id="965" name="Using Sanger’s method, Walter Fiers' laboratory was able to produce the first complete protein-coding gene sequence"/>
          <p:cNvSpPr txBox="1"/>
          <p:nvPr/>
        </p:nvSpPr>
        <p:spPr>
          <a:xfrm rot="18900000">
            <a:off x="1550598" y="4419125"/>
            <a:ext cx="8601286"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1600">
                <a:latin typeface="Helvetica"/>
                <a:ea typeface="Helvetica"/>
                <a:cs typeface="Helvetica"/>
                <a:sym typeface="Helvetica"/>
              </a:defRPr>
            </a:lvl1pPr>
          </a:lstStyle>
          <a:p>
            <a:pPr/>
            <a:r>
              <a:t>Using Sanger’s method, Walter Fiers' laboratory was able to produce the first complete protein-coding gene sequence</a:t>
            </a:r>
          </a:p>
        </p:txBody>
      </p:sp>
      <p:sp>
        <p:nvSpPr>
          <p:cNvPr id="966" name="1973"/>
          <p:cNvSpPr txBox="1"/>
          <p:nvPr/>
        </p:nvSpPr>
        <p:spPr>
          <a:xfrm rot="16200000">
            <a:off x="3533293" y="8226191"/>
            <a:ext cx="7923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Helvetica"/>
                <a:ea typeface="Helvetica"/>
                <a:cs typeface="Helvetica"/>
                <a:sym typeface="Helvetica"/>
              </a:defRPr>
            </a:lvl1pPr>
          </a:lstStyle>
          <a:p>
            <a:pPr/>
            <a:r>
              <a:t>1973</a:t>
            </a:r>
          </a:p>
        </p:txBody>
      </p:sp>
      <p:sp>
        <p:nvSpPr>
          <p:cNvPr id="967" name="Alan Maxam and Walter Gilbert developed an early DNA sequencing method using nuclease"/>
          <p:cNvSpPr txBox="1"/>
          <p:nvPr/>
        </p:nvSpPr>
        <p:spPr>
          <a:xfrm rot="18900000">
            <a:off x="2576697" y="4538142"/>
            <a:ext cx="8370139"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1600">
                <a:solidFill>
                  <a:srgbClr val="C82506"/>
                </a:solidFill>
                <a:latin typeface="Helvetica"/>
                <a:ea typeface="Helvetica"/>
                <a:cs typeface="Helvetica"/>
                <a:sym typeface="Helvetica"/>
              </a:defRPr>
            </a:lvl1pPr>
          </a:lstStyle>
          <a:p>
            <a:pPr/>
            <a:r>
              <a:t>Alan Maxam and Walter Gilbert developed an early DNA sequencing method using nuclease</a:t>
            </a:r>
          </a:p>
        </p:txBody>
      </p:sp>
      <p:sp>
        <p:nvSpPr>
          <p:cNvPr id="968" name="Frederick Sanger and colleagues develop a method of sequencing involving random termination"/>
          <p:cNvSpPr txBox="1"/>
          <p:nvPr/>
        </p:nvSpPr>
        <p:spPr>
          <a:xfrm rot="18900000">
            <a:off x="3611433" y="4561566"/>
            <a:ext cx="8370140"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1600">
                <a:latin typeface="Helvetica"/>
                <a:ea typeface="Helvetica"/>
                <a:cs typeface="Helvetica"/>
                <a:sym typeface="Helvetica"/>
              </a:defRPr>
            </a:lvl1pPr>
          </a:lstStyle>
          <a:p>
            <a:pPr/>
            <a:r>
              <a:t>Frederick Sanger and colleagues develop a method of sequencing involving random termination</a:t>
            </a:r>
          </a:p>
        </p:txBody>
      </p:sp>
      <p:sp>
        <p:nvSpPr>
          <p:cNvPr id="969" name="1977"/>
          <p:cNvSpPr txBox="1"/>
          <p:nvPr/>
        </p:nvSpPr>
        <p:spPr>
          <a:xfrm rot="16200000">
            <a:off x="4379523" y="8226191"/>
            <a:ext cx="7923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Helvetica"/>
                <a:ea typeface="Helvetica"/>
                <a:cs typeface="Helvetica"/>
                <a:sym typeface="Helvetica"/>
              </a:defRPr>
            </a:lvl1pPr>
          </a:lstStyle>
          <a:p>
            <a:pPr/>
            <a:r>
              <a:t>1977</a:t>
            </a:r>
          </a:p>
        </p:txBody>
      </p:sp>
      <p:sp>
        <p:nvSpPr>
          <p:cNvPr id="970" name="Pål Nyrén and colleagues develop pyro-sequencing"/>
          <p:cNvSpPr txBox="1"/>
          <p:nvPr/>
        </p:nvSpPr>
        <p:spPr>
          <a:xfrm rot="18900000">
            <a:off x="4712618" y="4622425"/>
            <a:ext cx="8370140" cy="34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1600">
                <a:solidFill>
                  <a:srgbClr val="C82506"/>
                </a:solidFill>
                <a:latin typeface="Helvetica"/>
                <a:ea typeface="Helvetica"/>
                <a:cs typeface="Helvetica"/>
                <a:sym typeface="Helvetica"/>
              </a:defRPr>
            </a:lvl1pPr>
          </a:lstStyle>
          <a:p>
            <a:pPr/>
            <a:r>
              <a:t>Pål Nyrén and colleagues develop pyro-sequencing</a:t>
            </a:r>
          </a:p>
        </p:txBody>
      </p:sp>
      <p:sp>
        <p:nvSpPr>
          <p:cNvPr id="971" name="1996"/>
          <p:cNvSpPr txBox="1"/>
          <p:nvPr/>
        </p:nvSpPr>
        <p:spPr>
          <a:xfrm rot="16200000">
            <a:off x="5563970" y="8226191"/>
            <a:ext cx="7923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Helvetica"/>
                <a:ea typeface="Helvetica"/>
                <a:cs typeface="Helvetica"/>
                <a:sym typeface="Helvetica"/>
              </a:defRPr>
            </a:lvl1pPr>
          </a:lstStyle>
          <a:p>
            <a:pPr/>
            <a:r>
              <a:t>1996</a:t>
            </a:r>
          </a:p>
        </p:txBody>
      </p:sp>
      <p:sp>
        <p:nvSpPr>
          <p:cNvPr id="972" name="2012"/>
          <p:cNvSpPr txBox="1"/>
          <p:nvPr/>
        </p:nvSpPr>
        <p:spPr>
          <a:xfrm rot="16200000">
            <a:off x="9410224" y="8258948"/>
            <a:ext cx="7923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Helvetica"/>
                <a:ea typeface="Helvetica"/>
                <a:cs typeface="Helvetica"/>
                <a:sym typeface="Helvetica"/>
              </a:defRPr>
            </a:lvl1pPr>
          </a:lstStyle>
          <a:p>
            <a:pPr/>
            <a:r>
              <a:t>2012</a:t>
            </a:r>
          </a:p>
        </p:txBody>
      </p:sp>
      <p:sp>
        <p:nvSpPr>
          <p:cNvPr id="973" name="Oxford Nanopoe Introduces the MinIon at AGBT"/>
          <p:cNvSpPr txBox="1"/>
          <p:nvPr/>
        </p:nvSpPr>
        <p:spPr>
          <a:xfrm rot="18900000">
            <a:off x="8930048" y="5977880"/>
            <a:ext cx="4890019" cy="34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1600">
                <a:latin typeface="Helvetica"/>
                <a:ea typeface="Helvetica"/>
                <a:cs typeface="Helvetica"/>
                <a:sym typeface="Helvetica"/>
              </a:defRPr>
            </a:lvl1pPr>
          </a:lstStyle>
          <a:p>
            <a:pPr/>
            <a:r>
              <a:t>Oxford Nanopoe Introduces the MinIon at AGBT</a:t>
            </a:r>
          </a:p>
        </p:txBody>
      </p:sp>
      <p:sp>
        <p:nvSpPr>
          <p:cNvPr id="974" name="Stephen Turner and colleagues describe single molecule real time DNA Sequencing (SMRT)"/>
          <p:cNvSpPr txBox="1"/>
          <p:nvPr/>
        </p:nvSpPr>
        <p:spPr>
          <a:xfrm rot="18900000">
            <a:off x="7355606" y="5200325"/>
            <a:ext cx="6323499"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1600">
                <a:solidFill>
                  <a:srgbClr val="C82506"/>
                </a:solidFill>
                <a:latin typeface="Helvetica"/>
                <a:ea typeface="Helvetica"/>
                <a:cs typeface="Helvetica"/>
                <a:sym typeface="Helvetica"/>
              </a:defRPr>
            </a:lvl1pPr>
          </a:lstStyle>
          <a:p>
            <a:pPr/>
            <a:r>
              <a:t>Stephen Turner and colleagues describe single molecule real time DNA Sequencing (SMRT)</a:t>
            </a:r>
          </a:p>
        </p:txBody>
      </p:sp>
      <p:sp>
        <p:nvSpPr>
          <p:cNvPr id="975" name="2008"/>
          <p:cNvSpPr txBox="1"/>
          <p:nvPr/>
        </p:nvSpPr>
        <p:spPr>
          <a:xfrm rot="16200000">
            <a:off x="8022951" y="8258948"/>
            <a:ext cx="7923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Helvetica"/>
                <a:ea typeface="Helvetica"/>
                <a:cs typeface="Helvetica"/>
                <a:sym typeface="Helvetica"/>
              </a:defRPr>
            </a:lvl1pPr>
          </a:lstStyle>
          <a:p>
            <a:pPr/>
            <a:r>
              <a:t>2008</a:t>
            </a:r>
          </a:p>
        </p:txBody>
      </p:sp>
      <p:sp>
        <p:nvSpPr>
          <p:cNvPr id="976" name="Shankar Balasubramanian and David Klenerman, and developed a sequencing method based on reversible dye-terminators technology, and engineered polymerases."/>
          <p:cNvSpPr txBox="1"/>
          <p:nvPr/>
        </p:nvSpPr>
        <p:spPr>
          <a:xfrm rot="18900000">
            <a:off x="5787924" y="4679362"/>
            <a:ext cx="8036964"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1600">
                <a:latin typeface="Helvetica"/>
                <a:ea typeface="Helvetica"/>
                <a:cs typeface="Helvetica"/>
                <a:sym typeface="Helvetica"/>
              </a:defRPr>
            </a:lvl1pPr>
          </a:lstStyle>
          <a:p>
            <a:pPr/>
            <a:r>
              <a:t>Shankar Balasubramanian and David Klenerman, and developed a sequencing method based on reversible dye-terminators technology, and engineered polymerases.</a:t>
            </a:r>
          </a:p>
        </p:txBody>
      </p:sp>
      <p:sp>
        <p:nvSpPr>
          <p:cNvPr id="977" name="1998"/>
          <p:cNvSpPr txBox="1"/>
          <p:nvPr/>
        </p:nvSpPr>
        <p:spPr>
          <a:xfrm rot="16200000">
            <a:off x="6635677" y="8226191"/>
            <a:ext cx="792362"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Helvetica"/>
                <a:ea typeface="Helvetica"/>
                <a:cs typeface="Helvetica"/>
                <a:sym typeface="Helvetica"/>
              </a:defRPr>
            </a:lvl1pPr>
          </a:lstStyle>
          <a:p>
            <a:pPr/>
            <a:r>
              <a:t>1998</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Forms of Genetic Variation"/>
          <p:cNvSpPr txBox="1"/>
          <p:nvPr>
            <p:ph type="title" idx="4294967295"/>
          </p:nvPr>
        </p:nvSpPr>
        <p:spPr>
          <a:xfrm>
            <a:off x="650239" y="68163"/>
            <a:ext cx="11704322" cy="1625601"/>
          </a:xfrm>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Forms of Genetic Variation</a:t>
            </a:r>
          </a:p>
        </p:txBody>
      </p:sp>
      <p:sp>
        <p:nvSpPr>
          <p:cNvPr id="246" name="Single Point Mutation (SNV)…"/>
          <p:cNvSpPr txBox="1"/>
          <p:nvPr>
            <p:ph type="body" idx="4294967295"/>
          </p:nvPr>
        </p:nvSpPr>
        <p:spPr>
          <a:xfrm>
            <a:off x="650239" y="2275839"/>
            <a:ext cx="11704322" cy="5560163"/>
          </a:xfrm>
          <a:prstGeom prst="rect">
            <a:avLst/>
          </a:prstGeom>
        </p:spPr>
        <p:txBody>
          <a:bodyPr lIns="65023" tIns="65023" rIns="65023" bIns="65023" anchor="t"/>
          <a:lstStyle/>
          <a:p>
            <a:pPr marL="572654" indent="-432954" defTabSz="650240">
              <a:lnSpc>
                <a:spcPts val="8800"/>
              </a:lnSpc>
              <a:spcBef>
                <a:spcPts val="1200"/>
              </a:spcBef>
              <a:buClr>
                <a:srgbClr val="333333"/>
              </a:buClr>
              <a:buSzPct val="100000"/>
              <a:buFont typeface="Helvetica Neue"/>
              <a:defRPr sz="3600">
                <a:solidFill>
                  <a:srgbClr val="333333"/>
                </a:solidFill>
                <a:latin typeface="Helvetica Light"/>
                <a:ea typeface="Helvetica Light"/>
                <a:cs typeface="Helvetica Light"/>
                <a:sym typeface="Helvetica Light"/>
              </a:defRPr>
            </a:pPr>
            <a:r>
              <a:t>Single Point Mutation (SNV)</a:t>
            </a:r>
          </a:p>
          <a:p>
            <a:pPr marL="572654" indent="-432954" defTabSz="650240">
              <a:lnSpc>
                <a:spcPts val="8800"/>
              </a:lnSpc>
              <a:spcBef>
                <a:spcPts val="1200"/>
              </a:spcBef>
              <a:buClr>
                <a:srgbClr val="333333"/>
              </a:buClr>
              <a:buSzPct val="100000"/>
              <a:buFont typeface="Helvetica Neue"/>
              <a:defRPr sz="3600">
                <a:solidFill>
                  <a:srgbClr val="333333"/>
                </a:solidFill>
                <a:latin typeface="Helvetica Light"/>
                <a:ea typeface="Helvetica Light"/>
                <a:cs typeface="Helvetica Light"/>
                <a:sym typeface="Helvetica Light"/>
              </a:defRPr>
            </a:pPr>
            <a:r>
              <a:t>Insertion/Deletion  (InDel)</a:t>
            </a:r>
          </a:p>
          <a:p>
            <a:pPr marL="572654" indent="-432954" defTabSz="650240">
              <a:lnSpc>
                <a:spcPts val="8800"/>
              </a:lnSpc>
              <a:spcBef>
                <a:spcPts val="1200"/>
              </a:spcBef>
              <a:buClr>
                <a:srgbClr val="333333"/>
              </a:buClr>
              <a:buSzPct val="100000"/>
              <a:buFont typeface="Helvetica Neue"/>
              <a:defRPr sz="3600">
                <a:solidFill>
                  <a:srgbClr val="333333"/>
                </a:solidFill>
                <a:latin typeface="Helvetica Light"/>
                <a:ea typeface="Helvetica Light"/>
                <a:cs typeface="Helvetica Light"/>
                <a:sym typeface="Helvetica Light"/>
              </a:defRPr>
            </a:pPr>
          </a:p>
          <a:p>
            <a:pPr marL="572654" indent="-432954" defTabSz="650240">
              <a:lnSpc>
                <a:spcPts val="8800"/>
              </a:lnSpc>
              <a:spcBef>
                <a:spcPts val="1200"/>
              </a:spcBef>
              <a:buClr>
                <a:srgbClr val="333333"/>
              </a:buClr>
              <a:buSzPct val="100000"/>
              <a:buFont typeface="Helvetica Neue"/>
              <a:defRPr sz="3600">
                <a:solidFill>
                  <a:srgbClr val="333333"/>
                </a:solidFill>
                <a:latin typeface="Helvetica Light"/>
                <a:ea typeface="Helvetica Light"/>
                <a:cs typeface="Helvetica Light"/>
                <a:sym typeface="Helvetica Light"/>
              </a:defRPr>
            </a:pPr>
          </a:p>
          <a:p>
            <a:pPr marL="572654" indent="-432954" defTabSz="650240">
              <a:lnSpc>
                <a:spcPts val="8800"/>
              </a:lnSpc>
              <a:spcBef>
                <a:spcPts val="1200"/>
              </a:spcBef>
              <a:buClr>
                <a:srgbClr val="333333"/>
              </a:buClr>
              <a:buSzPct val="100000"/>
              <a:buFont typeface="Helvetica Neue"/>
              <a:defRPr sz="3600">
                <a:solidFill>
                  <a:srgbClr val="333333"/>
                </a:solidFill>
                <a:latin typeface="Helvetica Light"/>
                <a:ea typeface="Helvetica Light"/>
                <a:cs typeface="Helvetica Light"/>
                <a:sym typeface="Helvetica Light"/>
              </a:defRPr>
            </a:pPr>
            <a:r>
              <a:t>Copy Number Variation (CNV) </a:t>
            </a:r>
          </a:p>
          <a:p>
            <a:pPr marL="572654" indent="-432954" defTabSz="650240">
              <a:lnSpc>
                <a:spcPts val="8800"/>
              </a:lnSpc>
              <a:spcBef>
                <a:spcPts val="1200"/>
              </a:spcBef>
              <a:buClr>
                <a:srgbClr val="333333"/>
              </a:buClr>
              <a:buSzPct val="100000"/>
              <a:buFont typeface="Helvetica Neue"/>
              <a:defRPr sz="3600">
                <a:solidFill>
                  <a:srgbClr val="333333"/>
                </a:solidFill>
                <a:latin typeface="Helvetica Light"/>
                <a:ea typeface="Helvetica Light"/>
                <a:cs typeface="Helvetica Light"/>
                <a:sym typeface="Helvetica Light"/>
              </a:defRPr>
            </a:pPr>
            <a:r>
              <a:t>Translocations </a:t>
            </a:r>
          </a:p>
          <a:p>
            <a:pPr marL="572654" indent="-432954" defTabSz="650240">
              <a:lnSpc>
                <a:spcPts val="8800"/>
              </a:lnSpc>
              <a:spcBef>
                <a:spcPts val="1200"/>
              </a:spcBef>
              <a:buClr>
                <a:srgbClr val="333333"/>
              </a:buClr>
              <a:buSzPct val="100000"/>
              <a:buFont typeface="Helvetica Neue"/>
              <a:defRPr sz="3600">
                <a:solidFill>
                  <a:srgbClr val="333333"/>
                </a:solidFill>
                <a:latin typeface="Helvetica Light"/>
                <a:ea typeface="Helvetica Light"/>
                <a:cs typeface="Helvetica Light"/>
                <a:sym typeface="Helvetica Light"/>
              </a:defRPr>
            </a:pPr>
            <a:r>
              <a:t>Internal Tandem Duplication (ITD)</a:t>
            </a:r>
          </a:p>
        </p:txBody>
      </p:sp>
      <p:pic>
        <p:nvPicPr>
          <p:cNvPr id="247" name="Image" descr="Image"/>
          <p:cNvPicPr>
            <a:picLocks noChangeAspect="1"/>
          </p:cNvPicPr>
          <p:nvPr/>
        </p:nvPicPr>
        <p:blipFill>
          <a:blip r:embed="rId2">
            <a:extLst/>
          </a:blip>
          <a:srcRect l="2340" t="0" r="0" b="79201"/>
          <a:stretch>
            <a:fillRect/>
          </a:stretch>
        </p:blipFill>
        <p:spPr>
          <a:xfrm>
            <a:off x="152201" y="4029762"/>
            <a:ext cx="12700389" cy="1053632"/>
          </a:xfrm>
          <a:prstGeom prst="rect">
            <a:avLst/>
          </a:prstGeom>
          <a:ln w="12700">
            <a:miter lim="400000"/>
          </a:ln>
        </p:spPr>
      </p:pic>
      <p:sp>
        <p:nvSpPr>
          <p:cNvPr id="248" name="Cardoso JG, Andersen MR, Herrgård MJ, Sonnenschein N. Analysis of genetic variation and potential applications in genome-scale metabolic modeling. Front Bioeng Biotechnol. 2015 Feb 16;3:13. doi: 10.3389/fbioe.2015.00013. eCollection 2015. Review. PubMed PMID: 25763369; PubMed Central PMCID: PMC4329917."/>
          <p:cNvSpPr txBox="1"/>
          <p:nvPr/>
        </p:nvSpPr>
        <p:spPr>
          <a:xfrm>
            <a:off x="367436" y="8418078"/>
            <a:ext cx="12269928" cy="45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atin typeface="Helvetica Light"/>
                <a:ea typeface="Helvetica Light"/>
                <a:cs typeface="Helvetica Light"/>
                <a:sym typeface="Helvetica Light"/>
              </a:defRPr>
            </a:lvl1pPr>
          </a:lstStyle>
          <a:p>
            <a:pPr/>
            <a:r>
              <a:t>Cardoso JG, Andersen MR, Herrgård MJ, Sonnenschein N. Analysis of genetic variation and potential applications in genome-scale metabolic modeling. Front Bioeng Biotechnol. 2015 Feb 16;3:13. doi: 10.3389/fbioe.2015.00013. eCollection 2015. Review. PubMed PMID: 25763369; PubMed Central PMCID: PMC4329917.</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79" name="AGCTATGATCGCAGAGCTCGGGCATAGCTAGCGCTAGAGCTCGCGATCGCAGAGTCGA…"/>
          <p:cNvSpPr txBox="1"/>
          <p:nvPr/>
        </p:nvSpPr>
        <p:spPr>
          <a:xfrm>
            <a:off x="231636" y="6909198"/>
            <a:ext cx="12541529"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2800">
                <a:latin typeface="Courier"/>
                <a:ea typeface="Courier"/>
                <a:cs typeface="Courier"/>
                <a:sym typeface="Courier"/>
              </a:defRPr>
            </a:pPr>
            <a:r>
              <a:t>AGCTATGATCGCAGAGCTCGGGCATAGCTAGCGCTAGAGCTCGCGATCGCAGAGTCGA</a:t>
            </a:r>
          </a:p>
          <a:p>
            <a:pPr defTabSz="914400">
              <a:defRPr b="0" sz="2800">
                <a:latin typeface="Courier"/>
                <a:ea typeface="Courier"/>
                <a:cs typeface="Courier"/>
                <a:sym typeface="Courier"/>
              </a:defRPr>
            </a:pPr>
            <a:r>
              <a:t>Genome</a:t>
            </a:r>
          </a:p>
        </p:txBody>
      </p:sp>
      <p:sp>
        <p:nvSpPr>
          <p:cNvPr id="980" name="Short Read Aligners"/>
          <p:cNvSpPr txBox="1"/>
          <p:nvPr>
            <p:ph type="title"/>
          </p:nvPr>
        </p:nvSpPr>
        <p:spPr>
          <a:prstGeom prst="rect">
            <a:avLst/>
          </a:prstGeom>
        </p:spPr>
        <p:txBody>
          <a:bodyPr/>
          <a:lstStyle>
            <a:lvl1pPr>
              <a:defRPr>
                <a:latin typeface="Helvetica Light"/>
                <a:ea typeface="Helvetica Light"/>
                <a:cs typeface="Helvetica Light"/>
                <a:sym typeface="Helvetica Light"/>
              </a:defRPr>
            </a:lvl1pPr>
          </a:lstStyle>
          <a:p>
            <a:pPr/>
            <a:r>
              <a:t>Short Read Aligners</a:t>
            </a:r>
          </a:p>
        </p:txBody>
      </p:sp>
      <p:sp>
        <p:nvSpPr>
          <p:cNvPr id="981" name="GATCGCAGAG…"/>
          <p:cNvSpPr txBox="1"/>
          <p:nvPr/>
        </p:nvSpPr>
        <p:spPr>
          <a:xfrm>
            <a:off x="1546052" y="5660528"/>
            <a:ext cx="2451483" cy="1386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b="0" sz="2800">
                <a:latin typeface="Courier"/>
                <a:ea typeface="Courier"/>
                <a:cs typeface="Courier"/>
                <a:sym typeface="Courier"/>
              </a:defRPr>
            </a:pPr>
          </a:p>
          <a:p>
            <a:pPr algn="l" defTabSz="914400">
              <a:defRPr b="0" sz="2800">
                <a:latin typeface="Courier"/>
                <a:ea typeface="Courier"/>
                <a:cs typeface="Courier"/>
                <a:sym typeface="Courier"/>
              </a:defRPr>
            </a:pPr>
            <a:r>
              <a:rPr>
                <a:solidFill>
                  <a:srgbClr val="C82506"/>
                </a:solidFill>
              </a:rPr>
              <a:t>GATCGCAGAG</a:t>
            </a:r>
          </a:p>
          <a:p>
            <a:pPr algn="l" defTabSz="914400">
              <a:defRPr b="0" sz="2800">
                <a:latin typeface="Courier"/>
                <a:ea typeface="Courier"/>
                <a:cs typeface="Courier"/>
                <a:sym typeface="Courier"/>
              </a:defRPr>
            </a:pPr>
            <a:r>
              <a:t>||||||||||</a:t>
            </a:r>
          </a:p>
        </p:txBody>
      </p:sp>
      <p:sp>
        <p:nvSpPr>
          <p:cNvPr id="982" name="CTCGGGCATAGCTAGCGC"/>
          <p:cNvSpPr txBox="1"/>
          <p:nvPr/>
        </p:nvSpPr>
        <p:spPr>
          <a:xfrm rot="19620000">
            <a:off x="3400730" y="5030310"/>
            <a:ext cx="395540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914400">
              <a:defRPr b="0" sz="2800">
                <a:latin typeface="Courier"/>
                <a:ea typeface="Courier"/>
                <a:cs typeface="Courier"/>
                <a:sym typeface="Courier"/>
              </a:defRPr>
            </a:lvl1pPr>
          </a:lstStyle>
          <a:p>
            <a:pPr/>
            <a:r>
              <a:t>CTCGGGCATAGCTAGCGC</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84" name="AGCTATGATCGCAGAGCTCGGGCATAGCTAGCGCTAGAGCTCGCGATCGCAGAGTCGA…"/>
          <p:cNvSpPr txBox="1"/>
          <p:nvPr/>
        </p:nvSpPr>
        <p:spPr>
          <a:xfrm>
            <a:off x="231636" y="6909198"/>
            <a:ext cx="12541529"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2800">
                <a:latin typeface="Courier"/>
                <a:ea typeface="Courier"/>
                <a:cs typeface="Courier"/>
                <a:sym typeface="Courier"/>
              </a:defRPr>
            </a:pPr>
            <a:r>
              <a:t>AGCTATGATCGCAGAGCTCGGGCATAGCTAGCGCTAGAGCTCGCGATCGCAGAGTCGA</a:t>
            </a:r>
          </a:p>
          <a:p>
            <a:pPr defTabSz="914400">
              <a:defRPr b="0" sz="2800">
                <a:latin typeface="Courier"/>
                <a:ea typeface="Courier"/>
                <a:cs typeface="Courier"/>
                <a:sym typeface="Courier"/>
              </a:defRPr>
            </a:pPr>
            <a:r>
              <a:t>Genome</a:t>
            </a:r>
          </a:p>
        </p:txBody>
      </p:sp>
      <p:sp>
        <p:nvSpPr>
          <p:cNvPr id="985" name="Short Read Aligners"/>
          <p:cNvSpPr txBox="1"/>
          <p:nvPr>
            <p:ph type="title"/>
          </p:nvPr>
        </p:nvSpPr>
        <p:spPr>
          <a:prstGeom prst="rect">
            <a:avLst/>
          </a:prstGeom>
        </p:spPr>
        <p:txBody>
          <a:bodyPr/>
          <a:lstStyle>
            <a:lvl1pPr>
              <a:defRPr>
                <a:latin typeface="Helvetica Light"/>
                <a:ea typeface="Helvetica Light"/>
                <a:cs typeface="Helvetica Light"/>
                <a:sym typeface="Helvetica Light"/>
              </a:defRPr>
            </a:lvl1pPr>
          </a:lstStyle>
          <a:p>
            <a:pPr/>
            <a:r>
              <a:t>Short Read Aligners</a:t>
            </a:r>
          </a:p>
        </p:txBody>
      </p:sp>
      <p:sp>
        <p:nvSpPr>
          <p:cNvPr id="986" name="GATCGCAGAGC…"/>
          <p:cNvSpPr txBox="1"/>
          <p:nvPr/>
        </p:nvSpPr>
        <p:spPr>
          <a:xfrm>
            <a:off x="1546052" y="5660528"/>
            <a:ext cx="2664877" cy="1386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b="0" sz="2800">
                <a:latin typeface="Courier"/>
                <a:ea typeface="Courier"/>
                <a:cs typeface="Courier"/>
                <a:sym typeface="Courier"/>
              </a:defRPr>
            </a:pPr>
          </a:p>
          <a:p>
            <a:pPr algn="l" defTabSz="914400">
              <a:defRPr b="0" sz="2800">
                <a:latin typeface="Courier"/>
                <a:ea typeface="Courier"/>
                <a:cs typeface="Courier"/>
                <a:sym typeface="Courier"/>
              </a:defRPr>
            </a:pPr>
            <a:r>
              <a:rPr>
                <a:solidFill>
                  <a:srgbClr val="C82506"/>
                </a:solidFill>
              </a:rPr>
              <a:t>GATCGCAGAG</a:t>
            </a:r>
            <a:r>
              <a:t>C</a:t>
            </a:r>
          </a:p>
          <a:p>
            <a:pPr algn="l" defTabSz="914400">
              <a:defRPr b="0" sz="2800">
                <a:latin typeface="Courier"/>
                <a:ea typeface="Courier"/>
                <a:cs typeface="Courier"/>
                <a:sym typeface="Courier"/>
              </a:defRPr>
            </a:pPr>
            <a:r>
              <a:t>|||||||||||</a:t>
            </a:r>
          </a:p>
        </p:txBody>
      </p:sp>
      <p:sp>
        <p:nvSpPr>
          <p:cNvPr id="987" name="TCGGGCATAGCTAGCGC"/>
          <p:cNvSpPr txBox="1"/>
          <p:nvPr/>
        </p:nvSpPr>
        <p:spPr>
          <a:xfrm rot="19620000">
            <a:off x="3596912" y="4972198"/>
            <a:ext cx="374201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914400">
              <a:defRPr b="0" sz="2800">
                <a:latin typeface="Courier"/>
                <a:ea typeface="Courier"/>
                <a:cs typeface="Courier"/>
                <a:sym typeface="Courier"/>
              </a:defRPr>
            </a:lvl1pPr>
          </a:lstStyle>
          <a:p>
            <a:pPr/>
            <a:r>
              <a:t>TCGGGCATAGCTAGCGC</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89" name="AGCTATGATCGCAGAGCTCGGGCATAGCTAGCGCTAGAGCTCGCGATCGCAGAGTCGA…"/>
          <p:cNvSpPr txBox="1"/>
          <p:nvPr/>
        </p:nvSpPr>
        <p:spPr>
          <a:xfrm>
            <a:off x="231636" y="6909198"/>
            <a:ext cx="12541529"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2800">
                <a:latin typeface="Courier"/>
                <a:ea typeface="Courier"/>
                <a:cs typeface="Courier"/>
                <a:sym typeface="Courier"/>
              </a:defRPr>
            </a:pPr>
            <a:r>
              <a:t>AGCTATGATCGCAGAGCTCGGGCATAGCTAGCGCTAGAGCTCGCGATCGCAGAGTCGA</a:t>
            </a:r>
          </a:p>
          <a:p>
            <a:pPr defTabSz="914400">
              <a:defRPr b="0" sz="2800">
                <a:latin typeface="Courier"/>
                <a:ea typeface="Courier"/>
                <a:cs typeface="Courier"/>
                <a:sym typeface="Courier"/>
              </a:defRPr>
            </a:pPr>
            <a:r>
              <a:t>Genome</a:t>
            </a:r>
          </a:p>
        </p:txBody>
      </p:sp>
      <p:sp>
        <p:nvSpPr>
          <p:cNvPr id="990" name="Short Read Aligners"/>
          <p:cNvSpPr txBox="1"/>
          <p:nvPr>
            <p:ph type="title"/>
          </p:nvPr>
        </p:nvSpPr>
        <p:spPr>
          <a:prstGeom prst="rect">
            <a:avLst/>
          </a:prstGeom>
        </p:spPr>
        <p:txBody>
          <a:bodyPr/>
          <a:lstStyle>
            <a:lvl1pPr>
              <a:defRPr>
                <a:latin typeface="Helvetica Light"/>
                <a:ea typeface="Helvetica Light"/>
                <a:cs typeface="Helvetica Light"/>
                <a:sym typeface="Helvetica Light"/>
              </a:defRPr>
            </a:lvl1pPr>
          </a:lstStyle>
          <a:p>
            <a:pPr/>
            <a:r>
              <a:t>Short Read Aligners</a:t>
            </a:r>
          </a:p>
        </p:txBody>
      </p:sp>
      <p:sp>
        <p:nvSpPr>
          <p:cNvPr id="991" name="GATCGCAGAGCT…"/>
          <p:cNvSpPr txBox="1"/>
          <p:nvPr/>
        </p:nvSpPr>
        <p:spPr>
          <a:xfrm>
            <a:off x="1546052" y="5660528"/>
            <a:ext cx="2878272" cy="1386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b="0" sz="2800">
                <a:latin typeface="Courier"/>
                <a:ea typeface="Courier"/>
                <a:cs typeface="Courier"/>
                <a:sym typeface="Courier"/>
              </a:defRPr>
            </a:pPr>
          </a:p>
          <a:p>
            <a:pPr algn="l" defTabSz="914400">
              <a:defRPr b="0" sz="2800">
                <a:latin typeface="Courier"/>
                <a:ea typeface="Courier"/>
                <a:cs typeface="Courier"/>
                <a:sym typeface="Courier"/>
              </a:defRPr>
            </a:pPr>
            <a:r>
              <a:rPr>
                <a:solidFill>
                  <a:srgbClr val="C82506"/>
                </a:solidFill>
              </a:rPr>
              <a:t>GATCGCAGAG</a:t>
            </a:r>
            <a:r>
              <a:t>CT</a:t>
            </a:r>
          </a:p>
          <a:p>
            <a:pPr algn="l" defTabSz="914400">
              <a:defRPr b="0" sz="2800">
                <a:latin typeface="Courier"/>
                <a:ea typeface="Courier"/>
                <a:cs typeface="Courier"/>
                <a:sym typeface="Courier"/>
              </a:defRPr>
            </a:pPr>
            <a:r>
              <a:t>||||||||||||</a:t>
            </a:r>
          </a:p>
        </p:txBody>
      </p:sp>
      <p:sp>
        <p:nvSpPr>
          <p:cNvPr id="992" name="CGGGCATAGCTAGCGC"/>
          <p:cNvSpPr txBox="1"/>
          <p:nvPr/>
        </p:nvSpPr>
        <p:spPr>
          <a:xfrm rot="19620000">
            <a:off x="3793093" y="4914087"/>
            <a:ext cx="3528617"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defTabSz="914400">
              <a:defRPr b="0" sz="2800">
                <a:latin typeface="Courier"/>
                <a:ea typeface="Courier"/>
                <a:cs typeface="Courier"/>
                <a:sym typeface="Courier"/>
              </a:defRPr>
            </a:lvl1pPr>
          </a:lstStyle>
          <a:p>
            <a:pPr/>
            <a:r>
              <a:t>CGGGCATAGCTAGCGC</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94" name="AGCTATGATCGCAGAGCTCGGGCATAGCTAGCGCTAGAGCTCGCGATCGCAGAGTCGA…"/>
          <p:cNvSpPr txBox="1"/>
          <p:nvPr/>
        </p:nvSpPr>
        <p:spPr>
          <a:xfrm>
            <a:off x="231636" y="6909198"/>
            <a:ext cx="12541529"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2800">
                <a:latin typeface="Courier"/>
                <a:ea typeface="Courier"/>
                <a:cs typeface="Courier"/>
                <a:sym typeface="Courier"/>
              </a:defRPr>
            </a:pPr>
            <a:r>
              <a:t>AGCTATGATCGCAGAGCTCGGGCATAGCTAGCGCTAGAGCTCGCGATCGCAGAGTCGA</a:t>
            </a:r>
          </a:p>
          <a:p>
            <a:pPr defTabSz="914400">
              <a:defRPr b="0" sz="2800">
                <a:latin typeface="Courier"/>
                <a:ea typeface="Courier"/>
                <a:cs typeface="Courier"/>
                <a:sym typeface="Courier"/>
              </a:defRPr>
            </a:pPr>
            <a:r>
              <a:t>Genome</a:t>
            </a:r>
          </a:p>
        </p:txBody>
      </p:sp>
      <p:sp>
        <p:nvSpPr>
          <p:cNvPr id="995" name="Short Read Aligners"/>
          <p:cNvSpPr txBox="1"/>
          <p:nvPr>
            <p:ph type="title"/>
          </p:nvPr>
        </p:nvSpPr>
        <p:spPr>
          <a:prstGeom prst="rect">
            <a:avLst/>
          </a:prstGeom>
        </p:spPr>
        <p:txBody>
          <a:bodyPr/>
          <a:lstStyle>
            <a:lvl1pPr>
              <a:defRPr>
                <a:latin typeface="Helvetica Light"/>
                <a:ea typeface="Helvetica Light"/>
                <a:cs typeface="Helvetica Light"/>
                <a:sym typeface="Helvetica Light"/>
              </a:defRPr>
            </a:lvl1pPr>
          </a:lstStyle>
          <a:p>
            <a:pPr/>
            <a:r>
              <a:t>Short Read Aligners</a:t>
            </a:r>
          </a:p>
        </p:txBody>
      </p:sp>
      <p:sp>
        <p:nvSpPr>
          <p:cNvPr id="996" name="GATCGCAGAGCTCGGGCTTAGCTAGCGC…"/>
          <p:cNvSpPr txBox="1"/>
          <p:nvPr/>
        </p:nvSpPr>
        <p:spPr>
          <a:xfrm>
            <a:off x="1546052" y="5660528"/>
            <a:ext cx="6292588" cy="1386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b="0" sz="2800">
                <a:latin typeface="Courier"/>
                <a:ea typeface="Courier"/>
                <a:cs typeface="Courier"/>
                <a:sym typeface="Courier"/>
              </a:defRPr>
            </a:pPr>
          </a:p>
          <a:p>
            <a:pPr algn="l" defTabSz="914400">
              <a:defRPr b="0" sz="2800">
                <a:latin typeface="Courier"/>
                <a:ea typeface="Courier"/>
                <a:cs typeface="Courier"/>
                <a:sym typeface="Courier"/>
              </a:defRPr>
            </a:pPr>
            <a:r>
              <a:t>GATCGCAGAGCTCGGGC</a:t>
            </a:r>
            <a:r>
              <a:rPr>
                <a:solidFill>
                  <a:schemeClr val="accent5">
                    <a:hueOff val="-82419"/>
                    <a:satOff val="-9513"/>
                    <a:lumOff val="-16343"/>
                  </a:schemeClr>
                </a:solidFill>
              </a:rPr>
              <a:t>T</a:t>
            </a:r>
            <a:r>
              <a:t>TAGCTAGCGC</a:t>
            </a:r>
          </a:p>
          <a:p>
            <a:pPr algn="l" defTabSz="914400">
              <a:defRPr b="0" sz="2800">
                <a:latin typeface="Courier"/>
                <a:ea typeface="Courier"/>
                <a:cs typeface="Courier"/>
                <a:sym typeface="Courier"/>
              </a:defRPr>
            </a:pPr>
            <a:r>
              <a:t>||||||||||||||||||||||||||||</a:t>
            </a:r>
          </a:p>
        </p:txBody>
      </p:sp>
      <p:sp>
        <p:nvSpPr>
          <p:cNvPr id="997" name="Mismatches and Gaps can indicate a genetic variation (naturally occurring in a population) or mutation (an error in replication)"/>
          <p:cNvSpPr txBox="1"/>
          <p:nvPr/>
        </p:nvSpPr>
        <p:spPr>
          <a:xfrm>
            <a:off x="714400" y="4462120"/>
            <a:ext cx="11576000"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Mismatches and Gaps can indicate a genetic variation (naturally occurring in a population) or mutation (an error in replication)</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99" name="Short Read Alignment…"/>
          <p:cNvSpPr txBox="1"/>
          <p:nvPr>
            <p:ph type="title"/>
          </p:nvPr>
        </p:nvSpPr>
        <p:spPr>
          <a:xfrm>
            <a:off x="952500" y="254000"/>
            <a:ext cx="11099800" cy="2692400"/>
          </a:xfrm>
          <a:prstGeom prst="rect">
            <a:avLst/>
          </a:prstGeom>
        </p:spPr>
        <p:txBody>
          <a:bodyPr/>
          <a:lstStyle/>
          <a:p>
            <a:pPr>
              <a:defRPr>
                <a:latin typeface="Helvetica Light"/>
                <a:ea typeface="Helvetica Light"/>
                <a:cs typeface="Helvetica Light"/>
                <a:sym typeface="Helvetica Light"/>
              </a:defRPr>
            </a:pPr>
            <a:r>
              <a:t>Short Read Alignment</a:t>
            </a:r>
          </a:p>
          <a:p>
            <a:pPr>
              <a:defRPr>
                <a:latin typeface="Helvetica Light"/>
                <a:ea typeface="Helvetica Light"/>
                <a:cs typeface="Helvetica Light"/>
                <a:sym typeface="Helvetica Light"/>
              </a:defRPr>
            </a:pPr>
            <a:r>
              <a:t>Gaps</a:t>
            </a:r>
          </a:p>
        </p:txBody>
      </p:sp>
      <p:sp>
        <p:nvSpPr>
          <p:cNvPr id="1000" name="Existence of indels necessitates inserting or deleting nucleotides while mapping a sequence to a reference genome (gaps). The complexity of choosing a gap location increases with the read length."/>
          <p:cNvSpPr txBox="1"/>
          <p:nvPr>
            <p:ph type="body" sz="half" idx="1"/>
          </p:nvPr>
        </p:nvSpPr>
        <p:spPr>
          <a:xfrm>
            <a:off x="952500" y="3401412"/>
            <a:ext cx="11099800" cy="2950776"/>
          </a:xfrm>
          <a:prstGeom prst="rect">
            <a:avLst/>
          </a:prstGeom>
        </p:spPr>
        <p:txBody>
          <a:bodyPr/>
          <a:lstStyle/>
          <a:p>
            <a:pPr/>
            <a:r>
              <a:t>Existence of indels necessitates inserting or deleting nucleotides while mapping a sequence to a reference genome (gaps). The complexity of choosing a gap location increases with the read length.</a:t>
            </a:r>
          </a:p>
        </p:txBody>
      </p:sp>
      <p:sp>
        <p:nvSpPr>
          <p:cNvPr id="1001" name="ATTGACCTGA…"/>
          <p:cNvSpPr txBox="1"/>
          <p:nvPr/>
        </p:nvSpPr>
        <p:spPr>
          <a:xfrm>
            <a:off x="1006636" y="6520246"/>
            <a:ext cx="3132312"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3600">
                <a:latin typeface="Courier"/>
                <a:ea typeface="Courier"/>
                <a:cs typeface="Courier"/>
                <a:sym typeface="Courier"/>
              </a:defRPr>
            </a:pPr>
            <a:r>
              <a:t>ATTGACCTGA</a:t>
            </a:r>
          </a:p>
          <a:p>
            <a:pPr algn="l">
              <a:defRPr b="0" sz="3600">
                <a:latin typeface="Courier"/>
                <a:ea typeface="Courier"/>
                <a:cs typeface="Courier"/>
                <a:sym typeface="Courier"/>
              </a:defRPr>
            </a:pPr>
            <a:r>
              <a:t>||||||||||</a:t>
            </a:r>
          </a:p>
          <a:p>
            <a:pPr algn="l">
              <a:defRPr b="0" sz="3600">
                <a:latin typeface="Courier"/>
                <a:ea typeface="Courier"/>
                <a:cs typeface="Courier"/>
                <a:sym typeface="Courier"/>
              </a:defRPr>
            </a:pPr>
            <a:r>
              <a:t>AT—-—CCTGA</a:t>
            </a:r>
          </a:p>
        </p:txBody>
      </p:sp>
      <p:sp>
        <p:nvSpPr>
          <p:cNvPr id="1002" name="ATTGACCTGA…"/>
          <p:cNvSpPr txBox="1"/>
          <p:nvPr/>
        </p:nvSpPr>
        <p:spPr>
          <a:xfrm>
            <a:off x="8334268" y="6520246"/>
            <a:ext cx="3132312" cy="173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3600">
                <a:latin typeface="Courier"/>
                <a:ea typeface="Courier"/>
                <a:cs typeface="Courier"/>
                <a:sym typeface="Courier"/>
              </a:defRPr>
            </a:pPr>
            <a:r>
              <a:t>ATTGACCTGA</a:t>
            </a:r>
          </a:p>
          <a:p>
            <a:pPr algn="l">
              <a:defRPr b="0" sz="3600">
                <a:latin typeface="Courier"/>
                <a:ea typeface="Courier"/>
                <a:cs typeface="Courier"/>
                <a:sym typeface="Courier"/>
              </a:defRPr>
            </a:pPr>
            <a:r>
              <a:t>||||||||||</a:t>
            </a:r>
          </a:p>
          <a:p>
            <a:pPr algn="l">
              <a:defRPr b="0" sz="3600">
                <a:latin typeface="Courier"/>
                <a:ea typeface="Courier"/>
                <a:cs typeface="Courier"/>
                <a:sym typeface="Courier"/>
              </a:defRPr>
            </a:pPr>
            <a:r>
              <a:t>A-T-—CCTGA</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04" name="snpEff…"/>
          <p:cNvSpPr txBox="1"/>
          <p:nvPr>
            <p:ph type="body" sz="half" idx="4294967295"/>
          </p:nvPr>
        </p:nvSpPr>
        <p:spPr>
          <a:xfrm>
            <a:off x="2588223" y="2050563"/>
            <a:ext cx="7828354" cy="6436927"/>
          </a:xfrm>
          <a:prstGeom prst="rect">
            <a:avLst/>
          </a:prstGeom>
        </p:spPr>
        <p:txBody>
          <a:bodyPr lIns="65023" tIns="65023" rIns="65023" bIns="65023" anchor="t"/>
          <a:lstStyle/>
          <a:p>
            <a:pPr marL="456628" indent="-456628" defTabSz="1222451">
              <a:spcBef>
                <a:spcPts val="0"/>
              </a:spcBef>
              <a:buSzPct val="100000"/>
              <a:buFont typeface="Arial"/>
              <a:defRPr sz="3196">
                <a:latin typeface="Helvetica Light"/>
                <a:ea typeface="Helvetica Light"/>
                <a:cs typeface="Helvetica Light"/>
                <a:sym typeface="Helvetica Light"/>
              </a:defRPr>
            </a:pPr>
            <a:r>
              <a:t>snpEff</a:t>
            </a:r>
          </a:p>
          <a:p>
            <a:pPr lvl="1" marL="864652" indent="-434884" defTabSz="1222451">
              <a:spcBef>
                <a:spcPts val="0"/>
              </a:spcBef>
              <a:buSzPct val="100000"/>
              <a:buFont typeface="Arial"/>
              <a:buChar char="–"/>
              <a:defRPr sz="3196">
                <a:latin typeface="Helvetica Light"/>
                <a:ea typeface="Helvetica Light"/>
                <a:cs typeface="Helvetica Light"/>
                <a:sym typeface="Helvetica Light"/>
              </a:defRPr>
            </a:pPr>
            <a:r>
              <a:t>Changes affecting genes</a:t>
            </a:r>
          </a:p>
          <a:p>
            <a:pPr lvl="1" marL="864652" indent="-434884" defTabSz="1222451">
              <a:spcBef>
                <a:spcPts val="0"/>
              </a:spcBef>
              <a:buSzPct val="100000"/>
              <a:buFont typeface="Arial"/>
              <a:buChar char="–"/>
              <a:defRPr sz="3196">
                <a:latin typeface="Helvetica Light"/>
                <a:ea typeface="Helvetica Light"/>
                <a:cs typeface="Helvetica Light"/>
                <a:sym typeface="Helvetica Light"/>
              </a:defRPr>
            </a:pPr>
            <a:r>
              <a:t>Changes affecting regulatory regions</a:t>
            </a:r>
          </a:p>
          <a:p>
            <a:pPr lvl="1" marL="864652" indent="-434884" defTabSz="1222451">
              <a:spcBef>
                <a:spcPts val="0"/>
              </a:spcBef>
              <a:buSzPct val="100000"/>
              <a:buFont typeface="Arial"/>
              <a:buChar char="–"/>
              <a:defRPr sz="3196">
                <a:latin typeface="Helvetica Light"/>
                <a:ea typeface="Helvetica Light"/>
                <a:cs typeface="Helvetica Light"/>
                <a:sym typeface="Helvetica Light"/>
              </a:defRPr>
            </a:pPr>
            <a:r>
              <a:t>ENCODE</a:t>
            </a:r>
          </a:p>
          <a:p>
            <a:pPr lvl="1" marL="864652" indent="-434884" defTabSz="1222451">
              <a:spcBef>
                <a:spcPts val="0"/>
              </a:spcBef>
              <a:buSzPct val="100000"/>
              <a:buFont typeface="Arial"/>
              <a:buChar char="–"/>
              <a:defRPr sz="3196">
                <a:latin typeface="Helvetica Light"/>
                <a:ea typeface="Helvetica Light"/>
                <a:cs typeface="Helvetica Light"/>
                <a:sym typeface="Helvetica Light"/>
              </a:defRPr>
            </a:pPr>
            <a:r>
              <a:t>Epigenome Roadmap</a:t>
            </a:r>
          </a:p>
          <a:p>
            <a:pPr lvl="1" marL="864652" indent="-434884" defTabSz="1222451">
              <a:spcBef>
                <a:spcPts val="0"/>
              </a:spcBef>
              <a:buSzPct val="100000"/>
              <a:buFont typeface="Arial"/>
              <a:buChar char="–"/>
              <a:defRPr sz="3196">
                <a:latin typeface="Helvetica Light"/>
                <a:ea typeface="Helvetica Light"/>
                <a:cs typeface="Helvetica Light"/>
                <a:sym typeface="Helvetica Light"/>
              </a:defRPr>
            </a:pPr>
            <a:r>
              <a:t>NextProt</a:t>
            </a:r>
          </a:p>
          <a:p>
            <a:pPr lvl="2" marL="1265427" indent="-405891" defTabSz="1222451">
              <a:spcBef>
                <a:spcPts val="0"/>
              </a:spcBef>
              <a:buSzPct val="100000"/>
              <a:buFont typeface="Arial"/>
              <a:defRPr sz="3196">
                <a:latin typeface="Helvetica Light"/>
                <a:ea typeface="Helvetica Light"/>
                <a:cs typeface="Helvetica Light"/>
                <a:sym typeface="Helvetica Light"/>
              </a:defRPr>
            </a:pPr>
            <a:r>
              <a:t>proteomic annotations </a:t>
            </a:r>
          </a:p>
          <a:p>
            <a:pPr lvl="1" marL="864652" indent="-434884" defTabSz="1222451">
              <a:spcBef>
                <a:spcPts val="0"/>
              </a:spcBef>
              <a:buSzPct val="100000"/>
              <a:buFont typeface="Arial"/>
              <a:buChar char="–"/>
              <a:defRPr sz="3196">
                <a:latin typeface="Helvetica Light"/>
                <a:ea typeface="Helvetica Light"/>
                <a:cs typeface="Helvetica Light"/>
                <a:sym typeface="Helvetica Light"/>
              </a:defRPr>
            </a:pPr>
            <a:r>
              <a:t>Motifs</a:t>
            </a:r>
          </a:p>
          <a:p>
            <a:pPr marL="456628" indent="-456628" defTabSz="1222451">
              <a:spcBef>
                <a:spcPts val="0"/>
              </a:spcBef>
              <a:buSzPct val="100000"/>
              <a:buFont typeface="Arial"/>
              <a:defRPr sz="3196">
                <a:latin typeface="Helvetica Light"/>
                <a:ea typeface="Helvetica Light"/>
                <a:cs typeface="Helvetica Light"/>
                <a:sym typeface="Helvetica Light"/>
              </a:defRPr>
            </a:pPr>
            <a:r>
              <a:t>VEP</a:t>
            </a:r>
          </a:p>
          <a:p>
            <a:pPr lvl="1" marL="864652" indent="-434884" defTabSz="1222451">
              <a:spcBef>
                <a:spcPts val="0"/>
              </a:spcBef>
              <a:buSzPct val="100000"/>
              <a:buFont typeface="Arial"/>
              <a:buChar char="–"/>
              <a:defRPr sz="3196">
                <a:latin typeface="Helvetica Light"/>
                <a:ea typeface="Helvetica Light"/>
                <a:cs typeface="Helvetica Light"/>
                <a:sym typeface="Helvetica Light"/>
              </a:defRPr>
            </a:pPr>
            <a:r>
              <a:t>Changes affecting genes</a:t>
            </a:r>
          </a:p>
          <a:p>
            <a:pPr lvl="1" marL="864652" indent="-434884" defTabSz="1222451">
              <a:spcBef>
                <a:spcPts val="0"/>
              </a:spcBef>
              <a:buSzPct val="100000"/>
              <a:buFont typeface="Arial"/>
              <a:buChar char="–"/>
              <a:defRPr sz="3196">
                <a:latin typeface="Helvetica Light"/>
                <a:ea typeface="Helvetica Light"/>
                <a:cs typeface="Helvetica Light"/>
                <a:sym typeface="Helvetica Light"/>
              </a:defRPr>
            </a:pPr>
            <a:r>
              <a:t>Changes affecting regulatory regions</a:t>
            </a:r>
          </a:p>
          <a:p>
            <a:pPr lvl="1" marL="864652" indent="-434884" defTabSz="1222451">
              <a:spcBef>
                <a:spcPts val="0"/>
              </a:spcBef>
              <a:buSzPct val="100000"/>
              <a:buFont typeface="Arial"/>
              <a:buChar char="–"/>
              <a:defRPr sz="3196">
                <a:latin typeface="Helvetica Light"/>
                <a:ea typeface="Helvetica Light"/>
                <a:cs typeface="Helvetica Light"/>
                <a:sym typeface="Helvetica Light"/>
              </a:defRPr>
            </a:pPr>
            <a:r>
              <a:t>Integrated with downstream tools like cBioporal and GenVisR</a:t>
            </a:r>
          </a:p>
        </p:txBody>
      </p:sp>
      <p:sp>
        <p:nvSpPr>
          <p:cNvPr id="1005" name="Gene Annotations and Effects"/>
          <p:cNvSpPr txBox="1"/>
          <p:nvPr>
            <p:ph type="title" idx="4294967295"/>
          </p:nvPr>
        </p:nvSpPr>
        <p:spPr>
          <a:xfrm>
            <a:off x="253365" y="-60678"/>
            <a:ext cx="12498070" cy="1767276"/>
          </a:xfrm>
          <a:prstGeom prst="rect">
            <a:avLst/>
          </a:prstGeom>
        </p:spPr>
        <p:txBody>
          <a:bodyPr/>
          <a:lstStyle>
            <a:lvl1pPr defTabSz="1300480">
              <a:defRPr sz="6200">
                <a:latin typeface="Helvetica Light"/>
                <a:ea typeface="Helvetica Light"/>
                <a:cs typeface="Helvetica Light"/>
                <a:sym typeface="Helvetica Light"/>
              </a:defRPr>
            </a:lvl1pPr>
          </a:lstStyle>
          <a:p>
            <a:pPr/>
            <a:r>
              <a:t>Gene Annotations and Effects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CNV"/>
          <p:cNvSpPr txBox="1"/>
          <p:nvPr>
            <p:ph type="title"/>
          </p:nvPr>
        </p:nvSpPr>
        <p:spPr>
          <a:xfrm>
            <a:off x="5074230" y="228600"/>
            <a:ext cx="2856340" cy="1451208"/>
          </a:xfrm>
          <a:prstGeom prst="rect">
            <a:avLst/>
          </a:prstGeom>
        </p:spPr>
        <p:txBody>
          <a:bodyPr/>
          <a:lstStyle>
            <a:lvl1pPr>
              <a:defRPr>
                <a:latin typeface="Helvetica Light"/>
                <a:ea typeface="Helvetica Light"/>
                <a:cs typeface="Helvetica Light"/>
                <a:sym typeface="Helvetica Light"/>
              </a:defRPr>
            </a:lvl1pPr>
          </a:lstStyle>
          <a:p>
            <a:pPr/>
            <a:r>
              <a:t>CNV</a:t>
            </a:r>
          </a:p>
        </p:txBody>
      </p:sp>
      <p:sp>
        <p:nvSpPr>
          <p:cNvPr id="251" name="Loss of Tumor Supressors or Amplification of Oncogenic genes can lead to tumor formation…"/>
          <p:cNvSpPr txBox="1"/>
          <p:nvPr>
            <p:ph type="body" sz="half" idx="1"/>
          </p:nvPr>
        </p:nvSpPr>
        <p:spPr>
          <a:xfrm>
            <a:off x="357768" y="2194312"/>
            <a:ext cx="6038851" cy="6498296"/>
          </a:xfrm>
          <a:prstGeom prst="rect">
            <a:avLst/>
          </a:prstGeom>
        </p:spPr>
        <p:txBody>
          <a:bodyPr/>
          <a:lstStyle/>
          <a:p>
            <a:pPr marL="404495" indent="-404495" defTabSz="531622">
              <a:spcBef>
                <a:spcPts val="3800"/>
              </a:spcBef>
              <a:defRPr sz="2912">
                <a:latin typeface="Helvetica Light"/>
                <a:ea typeface="Helvetica Light"/>
                <a:cs typeface="Helvetica Light"/>
                <a:sym typeface="Helvetica Light"/>
              </a:defRPr>
            </a:pPr>
            <a:r>
              <a:t>Loss of Tumor Supressors or Amplification of Oncogenic genes can lead to tumor formation</a:t>
            </a:r>
          </a:p>
          <a:p>
            <a:pPr marL="404495" indent="-404495" defTabSz="531622">
              <a:spcBef>
                <a:spcPts val="3800"/>
              </a:spcBef>
              <a:defRPr sz="2912">
                <a:latin typeface="Helvetica Light"/>
                <a:ea typeface="Helvetica Light"/>
                <a:cs typeface="Helvetica Light"/>
                <a:sym typeface="Helvetica Light"/>
              </a:defRPr>
            </a:pPr>
            <a:r>
              <a:t>Her2 Amplification (Her2+) can be treated with a number of inhibitors (trastuzumab, lapatinib, pertuzumab, or ado-trastuzumab emtansine) that have been shown (in combinations with Chemotherapy, to prolong overall survival </a:t>
            </a:r>
          </a:p>
        </p:txBody>
      </p:sp>
      <p:pic>
        <p:nvPicPr>
          <p:cNvPr id="252" name="Image" descr="Image"/>
          <p:cNvPicPr>
            <a:picLocks noChangeAspect="1"/>
          </p:cNvPicPr>
          <p:nvPr/>
        </p:nvPicPr>
        <p:blipFill>
          <a:blip r:embed="rId2">
            <a:extLst/>
          </a:blip>
          <a:srcRect l="0" t="0" r="31236" b="44855"/>
          <a:stretch>
            <a:fillRect/>
          </a:stretch>
        </p:blipFill>
        <p:spPr>
          <a:xfrm>
            <a:off x="6811797" y="2569110"/>
            <a:ext cx="6038747" cy="543409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CNV Detection"/>
          <p:cNvSpPr txBox="1"/>
          <p:nvPr>
            <p:ph type="title"/>
          </p:nvPr>
        </p:nvSpPr>
        <p:spPr>
          <a:xfrm>
            <a:off x="952500" y="254000"/>
            <a:ext cx="11099800" cy="1421214"/>
          </a:xfrm>
          <a:prstGeom prst="rect">
            <a:avLst/>
          </a:prstGeom>
        </p:spPr>
        <p:txBody>
          <a:bodyPr lIns="65023" tIns="65023" rIns="65023" bIns="65023"/>
          <a:lstStyle>
            <a:lvl1pPr defTabSz="1300480">
              <a:defRPr sz="6200">
                <a:latin typeface="Helvetica Light"/>
                <a:ea typeface="Helvetica Light"/>
                <a:cs typeface="Helvetica Light"/>
                <a:sym typeface="Helvetica Light"/>
              </a:defRPr>
            </a:lvl1pPr>
          </a:lstStyle>
          <a:p>
            <a:pPr/>
            <a:r>
              <a:t>CNV Detection</a:t>
            </a:r>
          </a:p>
        </p:txBody>
      </p:sp>
      <p:sp>
        <p:nvSpPr>
          <p:cNvPr id="255" name="Microarray…"/>
          <p:cNvSpPr txBox="1"/>
          <p:nvPr>
            <p:ph type="body" sz="quarter" idx="1"/>
          </p:nvPr>
        </p:nvSpPr>
        <p:spPr>
          <a:xfrm>
            <a:off x="3083815" y="7397677"/>
            <a:ext cx="6837170" cy="1421215"/>
          </a:xfrm>
          <a:prstGeom prst="rect">
            <a:avLst/>
          </a:prstGeom>
        </p:spPr>
        <p:txBody>
          <a:bodyPr/>
          <a:lstStyle/>
          <a:p>
            <a:pPr>
              <a:spcBef>
                <a:spcPts val="1200"/>
              </a:spcBef>
              <a:buSzPct val="100000"/>
              <a:defRPr sz="3600">
                <a:latin typeface="Helvetica Light"/>
                <a:ea typeface="Helvetica Light"/>
                <a:cs typeface="Helvetica Light"/>
                <a:sym typeface="Helvetica Light"/>
              </a:defRPr>
            </a:pPr>
            <a:r>
              <a:t>Microarray</a:t>
            </a:r>
          </a:p>
          <a:p>
            <a:pPr>
              <a:spcBef>
                <a:spcPts val="1200"/>
              </a:spcBef>
              <a:buSzPct val="100000"/>
              <a:defRPr sz="3600">
                <a:latin typeface="Helvetica Light"/>
                <a:ea typeface="Helvetica Light"/>
                <a:cs typeface="Helvetica Light"/>
                <a:sym typeface="Helvetica Light"/>
              </a:defRPr>
            </a:pPr>
            <a:r>
              <a:t>Next Generation Sequencing</a:t>
            </a:r>
          </a:p>
        </p:txBody>
      </p:sp>
      <p:pic>
        <p:nvPicPr>
          <p:cNvPr id="256" name="Image" descr="Image"/>
          <p:cNvPicPr>
            <a:picLocks noChangeAspect="1"/>
          </p:cNvPicPr>
          <p:nvPr/>
        </p:nvPicPr>
        <p:blipFill>
          <a:blip r:embed="rId2">
            <a:extLst/>
          </a:blip>
          <a:srcRect l="1695" t="5366" r="1695" b="0"/>
          <a:stretch>
            <a:fillRect/>
          </a:stretch>
        </p:blipFill>
        <p:spPr>
          <a:xfrm>
            <a:off x="1874043" y="1993319"/>
            <a:ext cx="9256557" cy="5330742"/>
          </a:xfrm>
          <a:prstGeom prst="rect">
            <a:avLst/>
          </a:prstGeom>
          <a:ln w="12700">
            <a:miter lim="400000"/>
          </a:ln>
        </p:spPr>
      </p:pic>
      <p:pic>
        <p:nvPicPr>
          <p:cNvPr id="257" name="Image" descr="Image"/>
          <p:cNvPicPr>
            <a:picLocks noChangeAspect="1"/>
          </p:cNvPicPr>
          <p:nvPr/>
        </p:nvPicPr>
        <p:blipFill>
          <a:blip r:embed="rId3">
            <a:extLst/>
          </a:blip>
          <a:stretch>
            <a:fillRect/>
          </a:stretch>
        </p:blipFill>
        <p:spPr>
          <a:xfrm>
            <a:off x="-26499" y="7951048"/>
            <a:ext cx="1311520" cy="183612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Gene Fusions/Translocations"/>
          <p:cNvSpPr txBox="1"/>
          <p:nvPr>
            <p:ph type="title"/>
          </p:nvPr>
        </p:nvSpPr>
        <p:spPr>
          <a:xfrm>
            <a:off x="952500" y="16107"/>
            <a:ext cx="11099800" cy="1459959"/>
          </a:xfrm>
          <a:prstGeom prst="rect">
            <a:avLst/>
          </a:prstGeom>
        </p:spPr>
        <p:txBody>
          <a:bodyPr/>
          <a:lstStyle>
            <a:lvl1pPr defTabSz="490727">
              <a:defRPr sz="6719">
                <a:latin typeface="Helvetica Light"/>
                <a:ea typeface="Helvetica Light"/>
                <a:cs typeface="Helvetica Light"/>
                <a:sym typeface="Helvetica Light"/>
              </a:defRPr>
            </a:lvl1pPr>
          </a:lstStyle>
          <a:p>
            <a:pPr/>
            <a:r>
              <a:t>Gene Fusions/Translocations</a:t>
            </a:r>
          </a:p>
        </p:txBody>
      </p:sp>
      <p:pic>
        <p:nvPicPr>
          <p:cNvPr id="260" name="Image" descr="Image"/>
          <p:cNvPicPr>
            <a:picLocks noChangeAspect="1"/>
          </p:cNvPicPr>
          <p:nvPr/>
        </p:nvPicPr>
        <p:blipFill>
          <a:blip r:embed="rId2">
            <a:extLst/>
          </a:blip>
          <a:srcRect l="47369" t="54509" r="0" b="0"/>
          <a:stretch>
            <a:fillRect/>
          </a:stretch>
        </p:blipFill>
        <p:spPr>
          <a:xfrm>
            <a:off x="-23554" y="1604579"/>
            <a:ext cx="4621952" cy="4482766"/>
          </a:xfrm>
          <a:prstGeom prst="rect">
            <a:avLst/>
          </a:prstGeom>
          <a:ln w="12700">
            <a:miter lim="400000"/>
          </a:ln>
        </p:spPr>
      </p:pic>
      <p:pic>
        <p:nvPicPr>
          <p:cNvPr id="261" name="esmoopen-2016-March-1-2--F1.large.jpg" descr="esmoopen-2016-March-1-2--F1.large.jpg"/>
          <p:cNvPicPr>
            <a:picLocks noChangeAspect="1"/>
          </p:cNvPicPr>
          <p:nvPr/>
        </p:nvPicPr>
        <p:blipFill>
          <a:blip r:embed="rId3">
            <a:extLst/>
          </a:blip>
          <a:stretch>
            <a:fillRect/>
          </a:stretch>
        </p:blipFill>
        <p:spPr>
          <a:xfrm>
            <a:off x="6438704" y="1429404"/>
            <a:ext cx="5565336" cy="4482705"/>
          </a:xfrm>
          <a:prstGeom prst="rect">
            <a:avLst/>
          </a:prstGeom>
          <a:ln w="12700">
            <a:miter lim="400000"/>
          </a:ln>
        </p:spPr>
      </p:pic>
      <p:sp>
        <p:nvSpPr>
          <p:cNvPr id="262" name="The discovery of BRC-ABL gene fusions as a driver mutation of Chronic Myeloid Leukemia (CML) led to the development of imatinib (selective inhibitor), which improves the overall survival rates of CML patients to 90% over 5 years and 88% over 8 years…"/>
          <p:cNvSpPr txBox="1"/>
          <p:nvPr>
            <p:ph type="body" sz="half" idx="1"/>
          </p:nvPr>
        </p:nvSpPr>
        <p:spPr>
          <a:xfrm>
            <a:off x="215474" y="6215798"/>
            <a:ext cx="12177364" cy="2548113"/>
          </a:xfrm>
          <a:prstGeom prst="rect">
            <a:avLst/>
          </a:prstGeom>
        </p:spPr>
        <p:txBody>
          <a:bodyPr/>
          <a:lstStyle/>
          <a:p>
            <a:pPr marL="271145" indent="-271145" defTabSz="356362">
              <a:spcBef>
                <a:spcPts val="2500"/>
              </a:spcBef>
              <a:defRPr sz="1952">
                <a:latin typeface="Helvetica Light"/>
                <a:ea typeface="Helvetica Light"/>
                <a:cs typeface="Helvetica Light"/>
                <a:sym typeface="Helvetica Light"/>
              </a:defRPr>
            </a:pPr>
            <a:r>
              <a:t>The discovery of BRC-ABL gene fusions as a driver mutation of Chronic Myeloid Leukemia (CML) led to the development of imatinib (selective inhibitor), which improves the overall survival rates of CML patients to 90% over 5 years and 88% over 8 years </a:t>
            </a:r>
          </a:p>
          <a:p>
            <a:pPr marL="271145" indent="-271145" defTabSz="356362">
              <a:spcBef>
                <a:spcPts val="2500"/>
              </a:spcBef>
              <a:defRPr sz="1952">
                <a:latin typeface="Helvetica Light"/>
                <a:ea typeface="Helvetica Light"/>
                <a:cs typeface="Helvetica Light"/>
                <a:sym typeface="Helvetica Light"/>
              </a:defRPr>
            </a:pPr>
            <a:r>
              <a:t>NTRK Fusions lead to transcription of chimeric proteins with constitutively activated or overexpressed kinase function conferring oncogenic potential.  Vitrakvi, an NTRK inhibitor, has been approved for treatment in various tumor types, including soft tissue sarcoma, salivary gland, infantile fibrosarcoma, thyroid, lung, melanoma, colon, GIST, cholangiocarcinoma, appendix, breast and pancreas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